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1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3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4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5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6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7.xml" ContentType="application/vnd.openxmlformats-officedocument.presentationml.notesSlide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notesSlides/notesSlide8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9.xml" ContentType="application/vnd.openxmlformats-officedocument.presentationml.notesSlid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10.xml" ContentType="application/vnd.openxmlformats-officedocument.presentationml.notesSlide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11.xml" ContentType="application/vnd.openxmlformats-officedocument.presentationml.notesSlide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12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73" r:id="rId2"/>
    <p:sldId id="257" r:id="rId3"/>
    <p:sldId id="291" r:id="rId4"/>
    <p:sldId id="274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75" r:id="rId13"/>
    <p:sldId id="302" r:id="rId14"/>
    <p:sldId id="305" r:id="rId15"/>
    <p:sldId id="304" r:id="rId16"/>
    <p:sldId id="299" r:id="rId17"/>
    <p:sldId id="300" r:id="rId18"/>
    <p:sldId id="301" r:id="rId19"/>
    <p:sldId id="303" r:id="rId20"/>
    <p:sldId id="306" r:id="rId21"/>
    <p:sldId id="307" r:id="rId22"/>
    <p:sldId id="308" r:id="rId23"/>
    <p:sldId id="309" r:id="rId24"/>
    <p:sldId id="286" r:id="rId25"/>
    <p:sldId id="276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30" userDrawn="1">
          <p15:clr>
            <a:srgbClr val="A4A3A4"/>
          </p15:clr>
        </p15:guide>
        <p15:guide id="2" pos="257" userDrawn="1">
          <p15:clr>
            <a:srgbClr val="A4A3A4"/>
          </p15:clr>
        </p15:guide>
        <p15:guide id="3" orient="horz" pos="95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tina Korenčan" initials="MK" lastIdx="7" clrIdx="0">
    <p:extLst>
      <p:ext uri="{19B8F6BF-5375-455C-9EA6-DF929625EA0E}">
        <p15:presenceInfo xmlns:p15="http://schemas.microsoft.com/office/powerpoint/2012/main" userId="S-1-5-21-1074503763-2582702058-1762909709-12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EDD7"/>
    <a:srgbClr val="D6E0F2"/>
    <a:srgbClr val="A1C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rednji slog 2 – poudarek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rednji slog 2 – poudarek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FECB4D8-DB02-4DC6-A0A2-4F2EBAE1DC90}" styleName="Srednji slog 1 – poudarek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D5ABB26-0587-4C30-8999-92F81FD0307C}" styleName="Brez sloga, brez mrež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94" autoAdjust="0"/>
    <p:restoredTop sz="94660"/>
  </p:normalViewPr>
  <p:slideViewPr>
    <p:cSldViewPr snapToGrid="0">
      <p:cViewPr>
        <p:scale>
          <a:sx n="114" d="100"/>
          <a:sy n="114" d="100"/>
        </p:scale>
        <p:origin x="1272" y="384"/>
      </p:cViewPr>
      <p:guideLst>
        <p:guide orient="horz" pos="3430"/>
        <p:guide pos="257"/>
        <p:guide orient="horz" pos="95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C8A4EF-CABD-B248-8630-7C00625A765B}" type="datetimeFigureOut">
              <a:rPr lang="en-SI" smtClean="0"/>
              <a:t>23/11/2021</a:t>
            </a:fld>
            <a:endParaRPr lang="en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65AD7F-9507-3048-8EDA-119192DC4BE6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3948928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65AD7F-9507-3048-8EDA-119192DC4BE6}" type="slidenum">
              <a:rPr lang="en-SI" smtClean="0"/>
              <a:t>12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1416459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65AD7F-9507-3048-8EDA-119192DC4BE6}" type="slidenum">
              <a:rPr lang="en-SI" smtClean="0"/>
              <a:t>13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3819034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65AD7F-9507-3048-8EDA-119192DC4BE6}" type="slidenum">
              <a:rPr lang="en-SI" smtClean="0"/>
              <a:t>14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7615385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65AD7F-9507-3048-8EDA-119192DC4BE6}" type="slidenum">
              <a:rPr lang="en-SI" smtClean="0"/>
              <a:t>15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885157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65AD7F-9507-3048-8EDA-119192DC4BE6}" type="slidenum">
              <a:rPr lang="en-SI" smtClean="0"/>
              <a:t>16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9695776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65AD7F-9507-3048-8EDA-119192DC4BE6}" type="slidenum">
              <a:rPr lang="en-SI" smtClean="0"/>
              <a:t>17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7269881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65AD7F-9507-3048-8EDA-119192DC4BE6}" type="slidenum">
              <a:rPr lang="en-SI" smtClean="0"/>
              <a:t>18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37742055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65AD7F-9507-3048-8EDA-119192DC4BE6}" type="slidenum">
              <a:rPr lang="en-SI" smtClean="0"/>
              <a:t>19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9670758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65AD7F-9507-3048-8EDA-119192DC4BE6}" type="slidenum">
              <a:rPr lang="en-SI" smtClean="0"/>
              <a:t>20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0974978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65AD7F-9507-3048-8EDA-119192DC4BE6}" type="slidenum">
              <a:rPr lang="en-SI" smtClean="0"/>
              <a:t>21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9848681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65AD7F-9507-3048-8EDA-119192DC4BE6}" type="slidenum">
              <a:rPr lang="en-SI" smtClean="0"/>
              <a:t>22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39990259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65AD7F-9507-3048-8EDA-119192DC4BE6}" type="slidenum">
              <a:rPr lang="en-SI" smtClean="0"/>
              <a:t>23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3788835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74D989D-20A4-4E9A-87C5-EBC7BD1006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  <a:endParaRPr lang="en-GB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483DC49A-9D66-47FA-9515-8DE0DE08D6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  <a:endParaRPr lang="en-GB"/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80B94F72-A909-4E10-9699-9B1387C5A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0CCC9-0E64-47C7-826D-79A7248A6EDE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2CB10D50-B743-46A5-BF45-E1E2ECD34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4141F91C-B767-4333-BF17-5FEA9A8EA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06ECA-F95A-4216-99D1-DA5CC80C0B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712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9B82315-369E-467B-8701-5AD233C72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GB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57587D56-02B8-4EC4-B744-15F1FF4A16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GB"/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F7AD4A77-6ADE-4442-807F-E81EC0B90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0CCC9-0E64-47C7-826D-79A7248A6EDE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D898C02-FF78-4F81-80EC-394C7D1B6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70585724-124A-492A-8769-45D1B120F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06ECA-F95A-4216-99D1-DA5CC80C0B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338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499B4A9-E11C-4895-B2DF-1762BD749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  <a:endParaRPr lang="en-GB"/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9236BBD3-D7ED-4786-A09E-C9B9627970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1C17FA21-127E-4052-9B1E-BC82307F1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0CCC9-0E64-47C7-826D-79A7248A6EDE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35D7DB79-97E7-4560-AAAA-FBA4DB044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323E1E50-0185-4712-A9FE-6B381E34D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06ECA-F95A-4216-99D1-DA5CC80C0B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275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0BDB53B-AA12-482E-A8C1-4A7318D96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GB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DF278DEE-719C-4CDC-804C-ACA5ACC90C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GB"/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024530E9-D128-40BB-845E-B548598A86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GB"/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A87EB48C-36AD-4AE6-9774-0EBD59716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0CCC9-0E64-47C7-826D-79A7248A6EDE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93C4300A-6B0A-482E-8572-BF7E956B3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9CCDBDED-D124-4AC9-8A3A-05AD8E250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06ECA-F95A-4216-99D1-DA5CC80C0B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532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217FD9F-406A-4317-8990-879ABFDAE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  <a:endParaRPr lang="en-GB"/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85EB2073-C9D8-4441-A2D2-7986856482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15FD2F28-46FC-4E0D-8692-24B2E39C8C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GB"/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BA591D6F-E41B-402C-8069-AFE4BC9EC6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2F7E4286-4EE9-4F92-8966-F63C99C663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GB"/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B50C0F13-8693-433D-8885-FFB555C42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0CCC9-0E64-47C7-826D-79A7248A6EDE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CF21AEFA-1FC8-4FB1-810E-884C0E803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B4953E83-51C0-4CFC-A008-2F4C52976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06ECA-F95A-4216-99D1-DA5CC80C0B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6381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A6EF8F5-7E0F-4905-80E1-BD1431D29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GB"/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1738A688-9977-48A0-8E2D-29D3FFA64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0CCC9-0E64-47C7-826D-79A7248A6EDE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17ABEAFB-A67D-46D6-9A06-D8ED759B8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67B61154-2438-493C-8A81-5C228888B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06ECA-F95A-4216-99D1-DA5CC80C0B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934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E3FDFF7B-79F1-4B0F-8974-CBA8F5F37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0CCC9-0E64-47C7-826D-79A7248A6EDE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BC1A3B8E-51F1-45C0-BDD7-A98564F5B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8C846831-03B8-470A-8848-5BD559FFA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06ECA-F95A-4216-99D1-DA5CC80C0B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45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C40B727-047E-4E17-8DF6-2C54B7925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  <a:endParaRPr lang="en-GB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65481DA-8C8E-4C72-B320-2F25576AAA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GB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9FAF0716-A733-4F57-895E-17C6227165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25CEEF88-6160-4C7D-B678-663B5B572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0CCC9-0E64-47C7-826D-79A7248A6EDE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6775EAD3-F3D4-4FAB-B31A-0E2067308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84C8AD2B-ED48-45F0-AEDF-D1A1FF186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06ECA-F95A-4216-99D1-DA5CC80C0B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788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678202D-6657-42BF-B771-EF5A7E196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  <a:endParaRPr lang="en-GB"/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9CF65BD0-AC48-4A94-B5E0-A1DF59017F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7421D223-149B-424A-B28C-D6E40DD7D1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65F7C7CD-4C01-4FC3-B9B6-77156138F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0CCC9-0E64-47C7-826D-79A7248A6EDE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CE6183D6-5A42-441A-A5EE-7E4DAAAB5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CF7E9B53-0AE6-43D8-BEE7-138A5C5EE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06ECA-F95A-4216-99D1-DA5CC80C0B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274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7857BBA-8BEF-4186-AC40-9EC5955E9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GB"/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A34744E8-C444-42A0-9D21-B246C997B3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GB"/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3FE497FA-C305-43ED-85C2-81D76BA67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0CCC9-0E64-47C7-826D-79A7248A6EDE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92F6D37-3310-4C06-BAB6-ABCCF8FC5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0CF8578C-89B4-4CAF-9617-700EEFB91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06ECA-F95A-4216-99D1-DA5CC80C0B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9116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2CCB96E8-6494-4C48-B1C1-D2BEF9D8AD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  <a:endParaRPr lang="en-GB"/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8F8879FD-CDF2-427D-89B7-7C7215C769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GB"/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5D039613-AC3A-47B3-9A1D-8F1DAFB85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0CCC9-0E64-47C7-826D-79A7248A6EDE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8165D69-3854-4EC8-8305-C0489E14D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817C9AE5-CF40-4E02-A3CD-1AF156BC7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06ECA-F95A-4216-99D1-DA5CC80C0B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89336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3975100" y="552450"/>
            <a:ext cx="8629651" cy="57531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825500" y="476250"/>
            <a:ext cx="5111750" cy="2774950"/>
          </a:xfrm>
          <a:prstGeom prst="rect">
            <a:avLst/>
          </a:prstGeom>
        </p:spPr>
        <p:txBody>
          <a:bodyPr anchor="b"/>
          <a:lstStyle>
            <a:lvl1pPr>
              <a:defRPr sz="42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25500" y="3263900"/>
            <a:ext cx="5111750" cy="286385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700"/>
            </a:lvl1pPr>
            <a:lvl2pPr marL="0" indent="0" algn="ctr">
              <a:spcBef>
                <a:spcPts val="0"/>
              </a:spcBef>
              <a:buSzTx/>
              <a:buNone/>
              <a:defRPr sz="2700"/>
            </a:lvl2pPr>
            <a:lvl3pPr marL="0" indent="0" algn="ctr">
              <a:spcBef>
                <a:spcPts val="0"/>
              </a:spcBef>
              <a:buSzTx/>
              <a:buNone/>
              <a:defRPr sz="2700"/>
            </a:lvl3pPr>
            <a:lvl4pPr marL="0" indent="0" algn="ctr">
              <a:spcBef>
                <a:spcPts val="0"/>
              </a:spcBef>
              <a:buSzTx/>
              <a:buNone/>
              <a:defRPr sz="2700"/>
            </a:lvl4pPr>
            <a:lvl5pPr marL="0" indent="0" algn="ctr">
              <a:spcBef>
                <a:spcPts val="0"/>
              </a:spcBef>
              <a:buSzTx/>
              <a:buNone/>
              <a:defRPr sz="2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255726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FD36EC85-DCF4-436F-97C8-B4B8C82A681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14651020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think-cell Slide" r:id="rId17" imgW="395" imgH="394" progId="TCLayout.ActiveDocument.1">
                  <p:embed/>
                </p:oleObj>
              </mc:Choice>
              <mc:Fallback>
                <p:oleObj name="think-cell Slide" r:id="rId17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3B6A8A62-FD56-417A-A62C-DCE00FEC911E}"/>
              </a:ext>
            </a:extLst>
          </p:cNvPr>
          <p:cNvSpPr/>
          <p:nvPr userDrawn="1">
            <p:custDataLst>
              <p:tags r:id="rId1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sl-SI" sz="4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88E388F3-4FCC-439C-8D3B-21BEB6401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  <a:endParaRPr lang="en-GB"/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94DE4C0A-4ABF-4B3D-ABB4-3861B396EE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GB"/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0088CB2A-4623-4C56-9DD9-F495A7A03A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0CCC9-0E64-47C7-826D-79A7248A6EDE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02E30D49-ECAD-4738-82EB-3F00B2360A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CBEF9E60-8585-4ECA-A0BF-B3ED9D9B1A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06ECA-F95A-4216-99D1-DA5CC80C0B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3000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5.xml"/><Relationship Id="rId7" Type="http://schemas.openxmlformats.org/officeDocument/2006/relationships/image" Target="../media/image1.emf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8.xml"/><Relationship Id="rId7" Type="http://schemas.openxmlformats.org/officeDocument/2006/relationships/oleObject" Target="../embeddings/oleObject2.bin"/><Relationship Id="rId2" Type="http://schemas.openxmlformats.org/officeDocument/2006/relationships/tags" Target="../tags/tag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jp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9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11.xml"/><Relationship Id="rId7" Type="http://schemas.openxmlformats.org/officeDocument/2006/relationships/image" Target="../media/image1.emf"/><Relationship Id="rId2" Type="http://schemas.openxmlformats.org/officeDocument/2006/relationships/tags" Target="../tags/tag10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.bin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.xml"/><Relationship Id="rId9" Type="http://schemas.openxmlformats.org/officeDocument/2006/relationships/image" Target="../media/image7.tif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iff"/><Relationship Id="rId3" Type="http://schemas.openxmlformats.org/officeDocument/2006/relationships/tags" Target="../tags/tag14.xml"/><Relationship Id="rId7" Type="http://schemas.openxmlformats.org/officeDocument/2006/relationships/image" Target="../media/image4.png"/><Relationship Id="rId12" Type="http://schemas.openxmlformats.org/officeDocument/2006/relationships/image" Target="../media/image12.tiff"/><Relationship Id="rId2" Type="http://schemas.openxmlformats.org/officeDocument/2006/relationships/tags" Target="../tags/tag1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emf"/><Relationship Id="rId11" Type="http://schemas.openxmlformats.org/officeDocument/2006/relationships/image" Target="../media/image11.tif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0.tiff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9.tif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tiff"/><Relationship Id="rId3" Type="http://schemas.openxmlformats.org/officeDocument/2006/relationships/tags" Target="../tags/tag16.xml"/><Relationship Id="rId7" Type="http://schemas.openxmlformats.org/officeDocument/2006/relationships/image" Target="../media/image4.png"/><Relationship Id="rId2" Type="http://schemas.openxmlformats.org/officeDocument/2006/relationships/tags" Target="../tags/tag15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.emf"/><Relationship Id="rId11" Type="http://schemas.openxmlformats.org/officeDocument/2006/relationships/image" Target="../media/image16.tif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5.tiff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4.tif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tiff"/><Relationship Id="rId3" Type="http://schemas.openxmlformats.org/officeDocument/2006/relationships/tags" Target="../tags/tag18.xml"/><Relationship Id="rId7" Type="http://schemas.openxmlformats.org/officeDocument/2006/relationships/image" Target="../media/image4.png"/><Relationship Id="rId2" Type="http://schemas.openxmlformats.org/officeDocument/2006/relationships/tags" Target="../tags/tag1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20.xml"/><Relationship Id="rId7" Type="http://schemas.openxmlformats.org/officeDocument/2006/relationships/image" Target="../media/image4.png"/><Relationship Id="rId2" Type="http://schemas.openxmlformats.org/officeDocument/2006/relationships/tags" Target="../tags/tag19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tiff"/><Relationship Id="rId3" Type="http://schemas.openxmlformats.org/officeDocument/2006/relationships/tags" Target="../tags/tag22.xml"/><Relationship Id="rId7" Type="http://schemas.openxmlformats.org/officeDocument/2006/relationships/image" Target="../media/image4.png"/><Relationship Id="rId2" Type="http://schemas.openxmlformats.org/officeDocument/2006/relationships/tags" Target="../tags/tag21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tiff"/><Relationship Id="rId3" Type="http://schemas.openxmlformats.org/officeDocument/2006/relationships/tags" Target="../tags/tag24.xml"/><Relationship Id="rId7" Type="http://schemas.openxmlformats.org/officeDocument/2006/relationships/image" Target="../media/image4.png"/><Relationship Id="rId2" Type="http://schemas.openxmlformats.org/officeDocument/2006/relationships/tags" Target="../tags/tag23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tiff"/><Relationship Id="rId3" Type="http://schemas.openxmlformats.org/officeDocument/2006/relationships/tags" Target="../tags/tag26.xml"/><Relationship Id="rId7" Type="http://schemas.openxmlformats.org/officeDocument/2006/relationships/image" Target="../media/image4.png"/><Relationship Id="rId2" Type="http://schemas.openxmlformats.org/officeDocument/2006/relationships/tags" Target="../tags/tag25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28.xml"/><Relationship Id="rId7" Type="http://schemas.openxmlformats.org/officeDocument/2006/relationships/oleObject" Target="../embeddings/oleObject2.bin"/><Relationship Id="rId2" Type="http://schemas.openxmlformats.org/officeDocument/2006/relationships/tags" Target="../tags/tag27.xml"/><Relationship Id="rId1" Type="http://schemas.openxmlformats.org/officeDocument/2006/relationships/vmlDrawing" Target="../drawings/vmlDrawing12.v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9.xml"/><Relationship Id="rId9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31.xml"/><Relationship Id="rId7" Type="http://schemas.openxmlformats.org/officeDocument/2006/relationships/oleObject" Target="../embeddings/oleObject2.bin"/><Relationship Id="rId2" Type="http://schemas.openxmlformats.org/officeDocument/2006/relationships/tags" Target="../tags/tag30.xml"/><Relationship Id="rId1" Type="http://schemas.openxmlformats.org/officeDocument/2006/relationships/vmlDrawing" Target="../drawings/vmlDrawing13.v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2.png"/><Relationship Id="rId4" Type="http://schemas.openxmlformats.org/officeDocument/2006/relationships/tags" Target="../tags/tag32.xml"/><Relationship Id="rId9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34.xml"/><Relationship Id="rId7" Type="http://schemas.openxmlformats.org/officeDocument/2006/relationships/oleObject" Target="../embeddings/oleObject2.bin"/><Relationship Id="rId2" Type="http://schemas.openxmlformats.org/officeDocument/2006/relationships/tags" Target="../tags/tag33.xml"/><Relationship Id="rId1" Type="http://schemas.openxmlformats.org/officeDocument/2006/relationships/vmlDrawing" Target="../drawings/vmlDrawing14.v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3.png"/><Relationship Id="rId4" Type="http://schemas.openxmlformats.org/officeDocument/2006/relationships/tags" Target="../tags/tag35.xml"/><Relationship Id="rId9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37.xml"/><Relationship Id="rId7" Type="http://schemas.openxmlformats.org/officeDocument/2006/relationships/oleObject" Target="../embeddings/oleObject2.bin"/><Relationship Id="rId2" Type="http://schemas.openxmlformats.org/officeDocument/2006/relationships/tags" Target="../tags/tag36.xml"/><Relationship Id="rId1" Type="http://schemas.openxmlformats.org/officeDocument/2006/relationships/vmlDrawing" Target="../drawings/vmlDrawing15.v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4.png"/><Relationship Id="rId4" Type="http://schemas.openxmlformats.org/officeDocument/2006/relationships/tags" Target="../tags/tag38.xml"/><Relationship Id="rId9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40.xml"/><Relationship Id="rId7" Type="http://schemas.openxmlformats.org/officeDocument/2006/relationships/image" Target="../media/image1.emf"/><Relationship Id="rId2" Type="http://schemas.openxmlformats.org/officeDocument/2006/relationships/tags" Target="../tags/tag39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2.bin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42.xml"/><Relationship Id="rId7" Type="http://schemas.openxmlformats.org/officeDocument/2006/relationships/oleObject" Target="../embeddings/oleObject2.bin"/><Relationship Id="rId2" Type="http://schemas.openxmlformats.org/officeDocument/2006/relationships/tags" Target="../tags/tag41.xml"/><Relationship Id="rId1" Type="http://schemas.openxmlformats.org/officeDocument/2006/relationships/vmlDrawing" Target="../drawings/vmlDrawing17.vm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6.jpeg"/><Relationship Id="rId4" Type="http://schemas.openxmlformats.org/officeDocument/2006/relationships/tags" Target="../tags/tag43.xml"/><Relationship Id="rId9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45.xml"/><Relationship Id="rId7" Type="http://schemas.openxmlformats.org/officeDocument/2006/relationships/oleObject" Target="../embeddings/oleObject2.bin"/><Relationship Id="rId2" Type="http://schemas.openxmlformats.org/officeDocument/2006/relationships/tags" Target="../tags/tag44.xml"/><Relationship Id="rId1" Type="http://schemas.openxmlformats.org/officeDocument/2006/relationships/vmlDrawing" Target="../drawings/vmlDrawing18.vml"/><Relationship Id="rId6" Type="http://schemas.openxmlformats.org/officeDocument/2006/relationships/notesSlide" Target="../notesSlides/notesSlide7.xml"/><Relationship Id="rId11" Type="http://schemas.openxmlformats.org/officeDocument/2006/relationships/image" Target="../media/image28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7.png"/><Relationship Id="rId4" Type="http://schemas.openxmlformats.org/officeDocument/2006/relationships/tags" Target="../tags/tag46.xml"/><Relationship Id="rId9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48.xml"/><Relationship Id="rId7" Type="http://schemas.openxmlformats.org/officeDocument/2006/relationships/oleObject" Target="../embeddings/oleObject2.bin"/><Relationship Id="rId2" Type="http://schemas.openxmlformats.org/officeDocument/2006/relationships/tags" Target="../tags/tag47.xml"/><Relationship Id="rId1" Type="http://schemas.openxmlformats.org/officeDocument/2006/relationships/vmlDrawing" Target="../drawings/vmlDrawing19.vml"/><Relationship Id="rId6" Type="http://schemas.openxmlformats.org/officeDocument/2006/relationships/notesSlide" Target="../notesSlides/notesSlide8.xml"/><Relationship Id="rId11" Type="http://schemas.openxmlformats.org/officeDocument/2006/relationships/image" Target="../media/image30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9.tiff"/><Relationship Id="rId4" Type="http://schemas.openxmlformats.org/officeDocument/2006/relationships/tags" Target="../tags/tag49.xml"/><Relationship Id="rId9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51.xml"/><Relationship Id="rId7" Type="http://schemas.openxmlformats.org/officeDocument/2006/relationships/image" Target="../media/image1.emf"/><Relationship Id="rId2" Type="http://schemas.openxmlformats.org/officeDocument/2006/relationships/tags" Target="../tags/tag50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2.bin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53.xml"/><Relationship Id="rId7" Type="http://schemas.openxmlformats.org/officeDocument/2006/relationships/image" Target="../media/image1.emf"/><Relationship Id="rId2" Type="http://schemas.openxmlformats.org/officeDocument/2006/relationships/tags" Target="../tags/tag52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2.bin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55.xml"/><Relationship Id="rId7" Type="http://schemas.openxmlformats.org/officeDocument/2006/relationships/image" Target="../media/image1.emf"/><Relationship Id="rId12" Type="http://schemas.openxmlformats.org/officeDocument/2006/relationships/image" Target="../media/image36.tiff"/><Relationship Id="rId2" Type="http://schemas.openxmlformats.org/officeDocument/2006/relationships/tags" Target="../tags/tag54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35.tiff"/><Relationship Id="rId5" Type="http://schemas.openxmlformats.org/officeDocument/2006/relationships/notesSlide" Target="../notesSlides/notesSlide11.xml"/><Relationship Id="rId10" Type="http://schemas.openxmlformats.org/officeDocument/2006/relationships/image" Target="../media/image34.tiff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3.tif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57.xml"/><Relationship Id="rId7" Type="http://schemas.openxmlformats.org/officeDocument/2006/relationships/image" Target="../media/image1.emf"/><Relationship Id="rId2" Type="http://schemas.openxmlformats.org/officeDocument/2006/relationships/tags" Target="../tags/tag56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2.bin"/><Relationship Id="rId5" Type="http://schemas.openxmlformats.org/officeDocument/2006/relationships/notesSlide" Target="../notesSlides/notesSlide12.xml"/><Relationship Id="rId10" Type="http://schemas.openxmlformats.org/officeDocument/2006/relationships/image" Target="../media/image37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3.tif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59.xml"/><Relationship Id="rId7" Type="http://schemas.openxmlformats.org/officeDocument/2006/relationships/image" Target="../media/image1.emf"/><Relationship Id="rId12" Type="http://schemas.openxmlformats.org/officeDocument/2006/relationships/image" Target="../media/image41.jpeg"/><Relationship Id="rId2" Type="http://schemas.openxmlformats.org/officeDocument/2006/relationships/tags" Target="../tags/tag58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0.jpe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9.jpeg"/><Relationship Id="rId4" Type="http://schemas.openxmlformats.org/officeDocument/2006/relationships/tags" Target="../tags/tag60.xml"/><Relationship Id="rId9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62.xml"/><Relationship Id="rId7" Type="http://schemas.openxmlformats.org/officeDocument/2006/relationships/image" Target="../media/image1.emf"/><Relationship Id="rId2" Type="http://schemas.openxmlformats.org/officeDocument/2006/relationships/tags" Target="../tags/tag61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2.bin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43.png"/><Relationship Id="rId4" Type="http://schemas.openxmlformats.org/officeDocument/2006/relationships/tags" Target="../tags/tag63.xml"/><Relationship Id="rId9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shutterstock_552569983.jpg" descr="shutterstock_552569983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20365"/>
            <a:ext cx="12192000" cy="470589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Image" descr="Image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147" y="200081"/>
            <a:ext cx="1763706" cy="375197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IMPROVING LIVES DROP BY DROP"/>
          <p:cNvSpPr txBox="1"/>
          <p:nvPr/>
        </p:nvSpPr>
        <p:spPr>
          <a:xfrm>
            <a:off x="504854" y="5407009"/>
            <a:ext cx="11177426" cy="4698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defTabSz="457200">
              <a:lnSpc>
                <a:spcPct val="85000"/>
              </a:lnSpc>
              <a:defRPr sz="6000" b="0" spc="-125">
                <a:latin typeface="Oswald Regular"/>
                <a:ea typeface="Oswald Regular"/>
                <a:cs typeface="Oswald Regular"/>
                <a:sym typeface="Oswald Regular"/>
              </a:defRPr>
            </a:lvl1pPr>
          </a:lstStyle>
          <a:p>
            <a:pPr algn="ctr"/>
            <a:r>
              <a:rPr lang="en-GB" sz="3200" dirty="0" err="1"/>
              <a:t>Konoplja</a:t>
            </a:r>
            <a:r>
              <a:rPr lang="en-GB" sz="3200" dirty="0"/>
              <a:t>, </a:t>
            </a:r>
            <a:r>
              <a:rPr lang="en-GB" sz="3200" dirty="0" err="1"/>
              <a:t>ekstrakti</a:t>
            </a:r>
            <a:r>
              <a:rPr lang="en-GB" sz="3200" dirty="0"/>
              <a:t>, </a:t>
            </a:r>
            <a:r>
              <a:rPr lang="en-GB" sz="3200" dirty="0" err="1"/>
              <a:t>destilati</a:t>
            </a:r>
            <a:r>
              <a:rPr lang="en-GB" sz="3200" dirty="0"/>
              <a:t>, </a:t>
            </a:r>
            <a:r>
              <a:rPr lang="en-GB" sz="3200" dirty="0" err="1"/>
              <a:t>izolati</a:t>
            </a:r>
            <a:endParaRPr lang="en-GB" sz="3200" dirty="0"/>
          </a:p>
        </p:txBody>
      </p:sp>
      <p:sp>
        <p:nvSpPr>
          <p:cNvPr id="134" name="Group"/>
          <p:cNvSpPr txBox="1"/>
          <p:nvPr/>
        </p:nvSpPr>
        <p:spPr>
          <a:xfrm>
            <a:off x="423521" y="6338291"/>
            <a:ext cx="2503544" cy="408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/>
          <a:p>
            <a:pPr algn="l">
              <a:lnSpc>
                <a:spcPct val="160000"/>
              </a:lnSpc>
              <a:defRPr sz="1500" b="0" cap="all">
                <a:latin typeface="GothamOT-ExtraLight"/>
                <a:ea typeface="GothamOT-ExtraLight"/>
                <a:cs typeface="GothamOT-ExtraLight"/>
                <a:sym typeface="Gotham OT ExtraLight"/>
              </a:defRPr>
            </a:pPr>
            <a:r>
              <a:rPr sz="750" dirty="0"/>
              <a:t>WE ARE PHARMAHEMP </a:t>
            </a:r>
            <a:r>
              <a:rPr sz="750" dirty="0">
                <a:solidFill>
                  <a:srgbClr val="4FF5A9"/>
                </a:solidFill>
              </a:rPr>
              <a:t>I</a:t>
            </a:r>
            <a:r>
              <a:rPr sz="750" dirty="0"/>
              <a:t> 202</a:t>
            </a:r>
            <a:r>
              <a:rPr lang="en-GB" sz="750" dirty="0"/>
              <a:t>1</a:t>
            </a:r>
            <a:r>
              <a:rPr sz="750" dirty="0"/>
              <a:t>  PHARMA HEMP ©</a:t>
            </a:r>
          </a:p>
        </p:txBody>
      </p:sp>
      <p:sp>
        <p:nvSpPr>
          <p:cNvPr id="135" name="WE ARE PHARMAHEMP"/>
          <p:cNvSpPr txBox="1"/>
          <p:nvPr/>
        </p:nvSpPr>
        <p:spPr>
          <a:xfrm>
            <a:off x="3866831" y="4925920"/>
            <a:ext cx="4640172" cy="182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85000"/>
              </a:lnSpc>
              <a:defRPr sz="2000" b="0" spc="1000">
                <a:latin typeface="GothamOT-Medium"/>
                <a:ea typeface="GothamOT-Medium"/>
                <a:cs typeface="GothamOT-Medium"/>
                <a:sym typeface="Gotham OT Medium"/>
              </a:defRPr>
            </a:lvl1pPr>
          </a:lstStyle>
          <a:p>
            <a:r>
              <a:rPr lang="en-GB" sz="1000" dirty="0"/>
              <a:t>IZOBRAŽEVALNI SEMINAR</a:t>
            </a:r>
            <a:endParaRPr sz="1000" dirty="0"/>
          </a:p>
        </p:txBody>
      </p:sp>
      <p:sp>
        <p:nvSpPr>
          <p:cNvPr id="2" name="PoljeZBesedilom 1">
            <a:extLst>
              <a:ext uri="{FF2B5EF4-FFF2-40B4-BE49-F238E27FC236}">
                <a16:creationId xmlns:a16="http://schemas.microsoft.com/office/drawing/2014/main" id="{2DC69C3C-ACB7-40B7-B4B5-8BA50975DB5F}"/>
              </a:ext>
            </a:extLst>
          </p:cNvPr>
          <p:cNvSpPr txBox="1"/>
          <p:nvPr/>
        </p:nvSpPr>
        <p:spPr>
          <a:xfrm>
            <a:off x="5030908" y="5953697"/>
            <a:ext cx="21253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spc="-125" dirty="0">
                <a:latin typeface="+mj-lt"/>
              </a:rPr>
              <a:t>November, 2021</a:t>
            </a:r>
          </a:p>
        </p:txBody>
      </p:sp>
      <p:sp>
        <p:nvSpPr>
          <p:cNvPr id="3" name="Information Classification: EXTERNAL">
            <a:extLst>
              <a:ext uri="{FF2B5EF4-FFF2-40B4-BE49-F238E27FC236}">
                <a16:creationId xmlns:a16="http://schemas.microsoft.com/office/drawing/2014/main" id="{B1B8B478-7C3A-4B5E-A4C8-86E69044A85C}"/>
              </a:ext>
            </a:extLst>
          </p:cNvPr>
          <p:cNvSpPr txBox="1"/>
          <p:nvPr/>
        </p:nvSpPr>
        <p:spPr>
          <a:xfrm>
            <a:off x="8644689" y="6525019"/>
            <a:ext cx="3037591" cy="165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r">
              <a:lnSpc>
                <a:spcPct val="160000"/>
              </a:lnSpc>
              <a:defRPr sz="1100" b="0" cap="all">
                <a:solidFill>
                  <a:srgbClr val="D5D5D5"/>
                </a:solidFill>
                <a:latin typeface="Gotham OT"/>
                <a:ea typeface="Gotham OT"/>
                <a:cs typeface="Gotham OT"/>
                <a:sym typeface="Gotham OT"/>
              </a:defRPr>
            </a:lvl1pPr>
          </a:lstStyle>
          <a:p>
            <a:r>
              <a:rPr sz="550" dirty="0"/>
              <a:t>Information Classification: </a:t>
            </a:r>
            <a:r>
              <a:rPr lang="en-GB" sz="550" dirty="0"/>
              <a:t>CONFIDENTIAL, FOR PROFESSIONAL USE ONLY</a:t>
            </a:r>
            <a:r>
              <a:rPr sz="550" dirty="0"/>
              <a:t> 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92" hidden="1">
            <a:extLst>
              <a:ext uri="{FF2B5EF4-FFF2-40B4-BE49-F238E27FC236}">
                <a16:creationId xmlns:a16="http://schemas.microsoft.com/office/drawing/2014/main" id="{F107E947-73F4-4337-B62F-9FA190CA86F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6389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" name="think-cell Slide" r:id="rId6" imgW="395" imgH="394" progId="TCLayout.ActiveDocument.1">
                  <p:embed/>
                </p:oleObj>
              </mc:Choice>
              <mc:Fallback>
                <p:oleObj name="think-cell Slide" r:id="rId6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7192DA11-CC3D-4980-B541-FD00BC8764E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GB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8374C2B-1245-4E26-9076-A733FBF2D6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097" y="828928"/>
            <a:ext cx="5211353" cy="510125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400" b="1" dirty="0"/>
              <a:t>TEME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GB" sz="1400" b="1" dirty="0"/>
          </a:p>
          <a:p>
            <a:pPr marL="47625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1400" dirty="0" err="1"/>
              <a:t>Zgodovina</a:t>
            </a:r>
            <a:endParaRPr lang="en-GB" sz="1400" dirty="0"/>
          </a:p>
          <a:p>
            <a:pPr marL="47625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1400" dirty="0" err="1"/>
              <a:t>Rastlina</a:t>
            </a:r>
            <a:endParaRPr lang="en-GB" sz="1400" dirty="0"/>
          </a:p>
          <a:p>
            <a:pPr marL="47625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1400" dirty="0" err="1"/>
              <a:t>Proces</a:t>
            </a:r>
            <a:r>
              <a:rPr lang="en-GB" sz="1400" dirty="0"/>
              <a:t> </a:t>
            </a:r>
            <a:r>
              <a:rPr lang="en-GB" sz="1400" dirty="0" err="1"/>
              <a:t>ekstrakcije</a:t>
            </a:r>
            <a:r>
              <a:rPr lang="en-GB" sz="1400" dirty="0"/>
              <a:t> in tipi </a:t>
            </a:r>
            <a:r>
              <a:rPr lang="en-GB" sz="1400" dirty="0" err="1"/>
              <a:t>ekstraktov</a:t>
            </a:r>
            <a:endParaRPr lang="en-GB" sz="1400" dirty="0"/>
          </a:p>
          <a:p>
            <a:pPr marL="47625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1400" dirty="0"/>
              <a:t>QC </a:t>
            </a:r>
            <a:r>
              <a:rPr lang="en-GB" sz="1400" dirty="0" err="1"/>
              <a:t>parametri</a:t>
            </a:r>
            <a:endParaRPr lang="en-GB" sz="1400" dirty="0"/>
          </a:p>
          <a:p>
            <a:pPr marL="133350"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GB" sz="1400" dirty="0"/>
          </a:p>
          <a:p>
            <a:pPr marL="47625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5"/>
            </a:pPr>
            <a:r>
              <a:rPr lang="en-GB" sz="1400" dirty="0" err="1"/>
              <a:t>Endokanabinoidni</a:t>
            </a:r>
            <a:r>
              <a:rPr lang="en-GB" sz="1400" dirty="0"/>
              <a:t> </a:t>
            </a:r>
            <a:r>
              <a:rPr lang="en-GB" sz="1400" dirty="0" err="1"/>
              <a:t>sistem</a:t>
            </a:r>
            <a:endParaRPr lang="en-GB" sz="1400" dirty="0"/>
          </a:p>
          <a:p>
            <a:pPr marL="47625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5"/>
            </a:pPr>
            <a:r>
              <a:rPr lang="en-GB" sz="1400" dirty="0" err="1"/>
              <a:t>Pharmahemp</a:t>
            </a:r>
            <a:r>
              <a:rPr lang="en-GB" sz="1400" dirty="0"/>
              <a:t> </a:t>
            </a:r>
            <a:r>
              <a:rPr lang="en-GB" sz="1400" dirty="0" err="1"/>
              <a:t>certifikati</a:t>
            </a:r>
            <a:r>
              <a:rPr lang="en-GB" sz="1400" dirty="0"/>
              <a:t> </a:t>
            </a:r>
            <a:r>
              <a:rPr lang="en-GB" sz="1400" dirty="0" err="1"/>
              <a:t>kakovosti</a:t>
            </a:r>
            <a:endParaRPr lang="en-GB" sz="1400" dirty="0"/>
          </a:p>
          <a:p>
            <a:pPr marL="47625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5"/>
            </a:pPr>
            <a:r>
              <a:rPr lang="en-GB" sz="1400" dirty="0" err="1"/>
              <a:t>Pharmahemp</a:t>
            </a:r>
            <a:r>
              <a:rPr lang="en-GB" sz="1400" dirty="0"/>
              <a:t> </a:t>
            </a:r>
            <a:r>
              <a:rPr lang="en-GB" sz="1400" dirty="0" err="1"/>
              <a:t>izdelki</a:t>
            </a:r>
            <a:endParaRPr lang="en-GB" sz="1400" dirty="0"/>
          </a:p>
          <a:p>
            <a:pPr marL="47625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5"/>
            </a:pPr>
            <a:r>
              <a:rPr lang="en-GB" sz="1400" dirty="0" err="1"/>
              <a:t>Dodatne</a:t>
            </a:r>
            <a:r>
              <a:rPr lang="en-GB" sz="1400" dirty="0"/>
              <a:t> </a:t>
            </a:r>
            <a:r>
              <a:rPr lang="en-GB" sz="1400" dirty="0" err="1"/>
              <a:t>informacije</a:t>
            </a:r>
            <a:endParaRPr lang="en-GB" sz="1400" dirty="0"/>
          </a:p>
          <a:p>
            <a:pPr marL="133350"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GB" sz="1400" b="1" dirty="0">
              <a:solidFill>
                <a:srgbClr val="A1CF5F"/>
              </a:solidFill>
            </a:endParaRPr>
          </a:p>
        </p:txBody>
      </p:sp>
      <p:pic>
        <p:nvPicPr>
          <p:cNvPr id="7" name="Slika 6" descr="Slika, ki vsebuje besede risba, svetlo, znak, ura&#10;&#10;Opis je samodejno ustvarjen">
            <a:extLst>
              <a:ext uri="{FF2B5EF4-FFF2-40B4-BE49-F238E27FC236}">
                <a16:creationId xmlns:a16="http://schemas.microsoft.com/office/drawing/2014/main" id="{A6CA700A-E631-46FC-8223-42843DF934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97" y="314965"/>
            <a:ext cx="1732756" cy="377388"/>
          </a:xfrm>
          <a:prstGeom prst="rect">
            <a:avLst/>
          </a:prstGeom>
        </p:spPr>
      </p:pic>
      <p:sp>
        <p:nvSpPr>
          <p:cNvPr id="8" name="Group">
            <a:extLst>
              <a:ext uri="{FF2B5EF4-FFF2-40B4-BE49-F238E27FC236}">
                <a16:creationId xmlns:a16="http://schemas.microsoft.com/office/drawing/2014/main" id="{A0EBFB9D-3D43-49E3-8AF9-6732F00DCE10}"/>
              </a:ext>
            </a:extLst>
          </p:cNvPr>
          <p:cNvSpPr txBox="1"/>
          <p:nvPr/>
        </p:nvSpPr>
        <p:spPr>
          <a:xfrm>
            <a:off x="423521" y="6338291"/>
            <a:ext cx="2503544" cy="408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/>
          <a:p>
            <a:pPr algn="l">
              <a:lnSpc>
                <a:spcPct val="160000"/>
              </a:lnSpc>
              <a:defRPr sz="1500" b="0" cap="all">
                <a:latin typeface="GothamOT-ExtraLight"/>
                <a:ea typeface="GothamOT-ExtraLight"/>
                <a:cs typeface="GothamOT-ExtraLight"/>
                <a:sym typeface="Gotham OT ExtraLight"/>
              </a:defRPr>
            </a:pPr>
            <a:r>
              <a:rPr sz="750" dirty="0"/>
              <a:t>WE ARE PHARMAHEMP </a:t>
            </a:r>
            <a:r>
              <a:rPr sz="750" dirty="0">
                <a:solidFill>
                  <a:srgbClr val="4FF5A9"/>
                </a:solidFill>
              </a:rPr>
              <a:t>I</a:t>
            </a:r>
            <a:r>
              <a:rPr sz="750" dirty="0"/>
              <a:t> 202</a:t>
            </a:r>
            <a:r>
              <a:rPr lang="en-GB" sz="750" dirty="0"/>
              <a:t>1</a:t>
            </a:r>
            <a:r>
              <a:rPr sz="750" dirty="0"/>
              <a:t>  PHARMA HEMP ©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91370AA2-0CDE-42E3-AE65-D3BA7BDE589B}"/>
              </a:ext>
            </a:extLst>
          </p:cNvPr>
          <p:cNvSpPr/>
          <p:nvPr/>
        </p:nvSpPr>
        <p:spPr>
          <a:xfrm>
            <a:off x="450850" y="6385844"/>
            <a:ext cx="2379970" cy="1"/>
          </a:xfrm>
          <a:prstGeom prst="line">
            <a:avLst/>
          </a:prstGeom>
          <a:ln w="762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3" name="Information Classification: EXTERNAL">
            <a:extLst>
              <a:ext uri="{FF2B5EF4-FFF2-40B4-BE49-F238E27FC236}">
                <a16:creationId xmlns:a16="http://schemas.microsoft.com/office/drawing/2014/main" id="{7C4EE0E3-9C48-4905-8E39-4A473479FCC2}"/>
              </a:ext>
            </a:extLst>
          </p:cNvPr>
          <p:cNvSpPr txBox="1"/>
          <p:nvPr/>
        </p:nvSpPr>
        <p:spPr>
          <a:xfrm>
            <a:off x="8644689" y="6525019"/>
            <a:ext cx="3037591" cy="165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r">
              <a:lnSpc>
                <a:spcPct val="160000"/>
              </a:lnSpc>
              <a:defRPr sz="1100" b="0" cap="all">
                <a:solidFill>
                  <a:srgbClr val="D5D5D5"/>
                </a:solidFill>
                <a:latin typeface="Gotham OT"/>
                <a:ea typeface="Gotham OT"/>
                <a:cs typeface="Gotham OT"/>
                <a:sym typeface="Gotham OT"/>
              </a:defRPr>
            </a:lvl1pPr>
          </a:lstStyle>
          <a:p>
            <a:r>
              <a:rPr sz="550" dirty="0"/>
              <a:t>Information Classification: </a:t>
            </a:r>
            <a:r>
              <a:rPr lang="en-GB" sz="550" dirty="0"/>
              <a:t>CONFIDENTIAL, FOR PROFESSIONAL USE ONLY</a:t>
            </a:r>
            <a:r>
              <a:rPr sz="550" dirty="0"/>
              <a:t> </a:t>
            </a:r>
          </a:p>
        </p:txBody>
      </p:sp>
      <p:sp>
        <p:nvSpPr>
          <p:cNvPr id="19" name="OTLSHAPE_T_e9793d8b1971453b94e3eba57b34564e_Title">
            <a:extLst>
              <a:ext uri="{FF2B5EF4-FFF2-40B4-BE49-F238E27FC236}">
                <a16:creationId xmlns:a16="http://schemas.microsoft.com/office/drawing/2014/main" id="{90F03EF9-5DA0-41CD-A64F-9B96497195E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192110" y="3310307"/>
            <a:ext cx="153670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endParaRPr lang="en-GB" sz="900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7698D57A-3A44-4608-95E6-E72E1095BC0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0" y="1613922"/>
            <a:ext cx="4708357" cy="353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794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C1C250-68E0-4DF1-B8CB-7C9F6ADA4D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06385"/>
            <a:ext cx="5493357" cy="3380528"/>
          </a:xfrm>
          <a:prstGeom prst="rect">
            <a:avLst/>
          </a:prstGeom>
        </p:spPr>
      </p:pic>
      <p:graphicFrame>
        <p:nvGraphicFramePr>
          <p:cNvPr id="93" name="Object 92" hidden="1">
            <a:extLst>
              <a:ext uri="{FF2B5EF4-FFF2-40B4-BE49-F238E27FC236}">
                <a16:creationId xmlns:a16="http://schemas.microsoft.com/office/drawing/2014/main" id="{F107E947-73F4-4337-B62F-9FA190CA86F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think-cell Slide" r:id="rId7" imgW="395" imgH="394" progId="TCLayout.ActiveDocument.1">
                  <p:embed/>
                </p:oleObj>
              </mc:Choice>
              <mc:Fallback>
                <p:oleObj name="think-cell Slide" r:id="rId7" imgW="395" imgH="394" progId="TCLayout.ActiveDocument.1">
                  <p:embed/>
                  <p:pic>
                    <p:nvPicPr>
                      <p:cNvPr id="93" name="Object 92" hidden="1">
                        <a:extLst>
                          <a:ext uri="{FF2B5EF4-FFF2-40B4-BE49-F238E27FC236}">
                            <a16:creationId xmlns:a16="http://schemas.microsoft.com/office/drawing/2014/main" id="{F107E947-73F4-4337-B62F-9FA190CA86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7192DA11-CC3D-4980-B541-FD00BC8764E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GB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8374C2B-1245-4E26-9076-A733FBF2D6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097" y="828928"/>
            <a:ext cx="5211353" cy="510125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400" b="1" dirty="0"/>
              <a:t>ZGODOVINA</a:t>
            </a:r>
          </a:p>
          <a:p>
            <a:pPr marL="361950"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dirty="0" err="1"/>
              <a:t>Vključena</a:t>
            </a:r>
            <a:r>
              <a:rPr lang="en-GB" sz="1400" dirty="0"/>
              <a:t> v </a:t>
            </a:r>
            <a:r>
              <a:rPr lang="en-GB" sz="1400" dirty="0" err="1"/>
              <a:t>najstarejšo</a:t>
            </a:r>
            <a:r>
              <a:rPr lang="en-GB" sz="1400" dirty="0"/>
              <a:t> </a:t>
            </a:r>
            <a:r>
              <a:rPr lang="en-GB" sz="1400" dirty="0" err="1"/>
              <a:t>znano</a:t>
            </a:r>
            <a:r>
              <a:rPr lang="en-GB" sz="1400" dirty="0"/>
              <a:t> </a:t>
            </a:r>
            <a:r>
              <a:rPr lang="en-GB" sz="1400" dirty="0" err="1"/>
              <a:t>Farmakopejo</a:t>
            </a:r>
            <a:r>
              <a:rPr lang="en-GB" sz="1400" dirty="0"/>
              <a:t> – Pen </a:t>
            </a:r>
            <a:r>
              <a:rPr lang="en-GB" sz="1400" dirty="0" err="1"/>
              <a:t>Ts’ao</a:t>
            </a:r>
            <a:r>
              <a:rPr lang="en-GB" sz="1400" dirty="0"/>
              <a:t> Ching, </a:t>
            </a:r>
            <a:r>
              <a:rPr lang="en-GB" sz="1400" dirty="0" err="1"/>
              <a:t>prioročena</a:t>
            </a:r>
            <a:r>
              <a:rPr lang="en-GB" sz="1400" dirty="0"/>
              <a:t> za ”</a:t>
            </a:r>
            <a:r>
              <a:rPr lang="en-GB" sz="1400" dirty="0" err="1"/>
              <a:t>ženske</a:t>
            </a:r>
            <a:r>
              <a:rPr lang="en-GB" sz="1400" dirty="0"/>
              <a:t> </a:t>
            </a:r>
            <a:r>
              <a:rPr lang="en-GB" sz="1400" dirty="0" err="1"/>
              <a:t>motnje</a:t>
            </a:r>
            <a:r>
              <a:rPr lang="en-GB" sz="1400" dirty="0"/>
              <a:t>”, </a:t>
            </a:r>
            <a:r>
              <a:rPr lang="en-GB" sz="1400" dirty="0" err="1"/>
              <a:t>artritis</a:t>
            </a:r>
            <a:r>
              <a:rPr lang="en-GB" sz="1400" dirty="0"/>
              <a:t>, </a:t>
            </a:r>
            <a:r>
              <a:rPr lang="en-GB" sz="1400" dirty="0" err="1"/>
              <a:t>remvatizem</a:t>
            </a:r>
            <a:r>
              <a:rPr lang="en-GB" sz="1400" dirty="0"/>
              <a:t>, malaria,..</a:t>
            </a:r>
          </a:p>
          <a:p>
            <a:pPr marL="361950"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dirty="0"/>
              <a:t>220 AD </a:t>
            </a:r>
            <a:r>
              <a:rPr lang="en-GB" sz="1400" dirty="0" err="1"/>
              <a:t>kitajski</a:t>
            </a:r>
            <a:r>
              <a:rPr lang="en-GB" sz="1400" dirty="0"/>
              <a:t> </a:t>
            </a:r>
            <a:r>
              <a:rPr lang="en-GB" sz="1400" dirty="0" err="1"/>
              <a:t>zdravilec</a:t>
            </a:r>
            <a:r>
              <a:rPr lang="en-GB" sz="1400" dirty="0"/>
              <a:t> </a:t>
            </a:r>
            <a:r>
              <a:rPr lang="en-GB" sz="1400" dirty="0" err="1"/>
              <a:t>opiše</a:t>
            </a:r>
            <a:r>
              <a:rPr lang="en-GB" sz="1400" dirty="0"/>
              <a:t> </a:t>
            </a:r>
            <a:r>
              <a:rPr lang="en-GB" sz="1400" dirty="0" err="1"/>
              <a:t>protibolečinsko</a:t>
            </a:r>
            <a:r>
              <a:rPr lang="en-GB" sz="1400" dirty="0"/>
              <a:t> in </a:t>
            </a:r>
            <a:r>
              <a:rPr lang="en-GB" sz="1400" dirty="0" err="1"/>
              <a:t>anestetsko</a:t>
            </a:r>
            <a:r>
              <a:rPr lang="en-GB" sz="1400" dirty="0"/>
              <a:t> </a:t>
            </a:r>
            <a:r>
              <a:rPr lang="en-GB" sz="1400" dirty="0" err="1"/>
              <a:t>delovanje</a:t>
            </a:r>
            <a:r>
              <a:rPr lang="en-GB" sz="1400" dirty="0"/>
              <a:t> , </a:t>
            </a:r>
            <a:r>
              <a:rPr lang="en-GB" sz="1400" dirty="0" err="1"/>
              <a:t>kasneje</a:t>
            </a:r>
            <a:r>
              <a:rPr lang="en-GB" sz="1400" dirty="0"/>
              <a:t>, </a:t>
            </a:r>
            <a:r>
              <a:rPr lang="en-GB" sz="1400" dirty="0" err="1"/>
              <a:t>zdravljenje</a:t>
            </a:r>
            <a:r>
              <a:rPr lang="en-GB" sz="1400" dirty="0"/>
              <a:t> ran, </a:t>
            </a:r>
            <a:r>
              <a:rPr lang="en-GB" sz="1400" dirty="0" err="1"/>
              <a:t>blaženje</a:t>
            </a:r>
            <a:r>
              <a:rPr lang="en-GB" sz="1400" dirty="0"/>
              <a:t> </a:t>
            </a:r>
            <a:r>
              <a:rPr lang="en-GB" sz="1400" dirty="0" err="1"/>
              <a:t>vročic</a:t>
            </a:r>
            <a:r>
              <a:rPr lang="en-GB" sz="1400" dirty="0"/>
              <a:t> in </a:t>
            </a:r>
            <a:r>
              <a:rPr lang="en-GB" sz="1400" dirty="0" err="1"/>
              <a:t>anksioznosti</a:t>
            </a:r>
            <a:endParaRPr lang="en-GB" sz="1400" dirty="0"/>
          </a:p>
          <a:p>
            <a:pPr marL="361950"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dirty="0"/>
              <a:t>Leta 1961 je </a:t>
            </a:r>
            <a:r>
              <a:rPr lang="en-GB" sz="1400" dirty="0" err="1"/>
              <a:t>bila</a:t>
            </a:r>
            <a:r>
              <a:rPr lang="en-GB" sz="1400" dirty="0"/>
              <a:t> </a:t>
            </a:r>
            <a:r>
              <a:rPr lang="en-GB" sz="1400" dirty="0" err="1"/>
              <a:t>rastlina</a:t>
            </a:r>
            <a:r>
              <a:rPr lang="en-GB" sz="1400" dirty="0"/>
              <a:t> </a:t>
            </a:r>
            <a:r>
              <a:rPr lang="en-GB" sz="1400" dirty="0" err="1"/>
              <a:t>konoplja</a:t>
            </a:r>
            <a:r>
              <a:rPr lang="en-GB" sz="1400" dirty="0"/>
              <a:t> </a:t>
            </a:r>
            <a:r>
              <a:rPr lang="en-GB" sz="1400" dirty="0" err="1"/>
              <a:t>razvrščena</a:t>
            </a:r>
            <a:r>
              <a:rPr lang="en-GB" sz="1400" dirty="0"/>
              <a:t> </a:t>
            </a:r>
            <a:r>
              <a:rPr lang="en-GB" sz="1400" dirty="0" err="1"/>
              <a:t>kot</a:t>
            </a:r>
            <a:r>
              <a:rPr lang="en-GB" sz="1400" dirty="0"/>
              <a:t> Schedule I </a:t>
            </a:r>
            <a:r>
              <a:rPr lang="en-GB" sz="1400" dirty="0" err="1"/>
              <a:t>droga</a:t>
            </a:r>
            <a:r>
              <a:rPr lang="en-GB" sz="1400" dirty="0"/>
              <a:t> v Single Convention of Narcotic Drugs -  </a:t>
            </a:r>
            <a:r>
              <a:rPr lang="en-GB" sz="1400" dirty="0" err="1"/>
              <a:t>uporaba</a:t>
            </a:r>
            <a:r>
              <a:rPr lang="en-GB" sz="1400" dirty="0"/>
              <a:t> </a:t>
            </a:r>
            <a:r>
              <a:rPr lang="en-GB" sz="1400" dirty="0" err="1"/>
              <a:t>rastline</a:t>
            </a:r>
            <a:r>
              <a:rPr lang="en-GB" sz="1400" dirty="0"/>
              <a:t> je </a:t>
            </a:r>
            <a:r>
              <a:rPr lang="en-GB" sz="1400" dirty="0" err="1"/>
              <a:t>bila</a:t>
            </a:r>
            <a:r>
              <a:rPr lang="en-GB" sz="1400" dirty="0"/>
              <a:t> s </a:t>
            </a:r>
            <a:r>
              <a:rPr lang="en-GB" sz="1400" dirty="0" err="1"/>
              <a:t>tem</a:t>
            </a:r>
            <a:r>
              <a:rPr lang="en-GB" sz="1400" dirty="0"/>
              <a:t> </a:t>
            </a:r>
            <a:r>
              <a:rPr lang="en-GB" sz="1400" dirty="0" err="1"/>
              <a:t>prepovedana</a:t>
            </a:r>
            <a:r>
              <a:rPr lang="en-GB" sz="1400" dirty="0"/>
              <a:t> z </a:t>
            </a:r>
            <a:r>
              <a:rPr lang="en-GB" sz="1400" dirty="0" err="1"/>
              <a:t>nekaterimi</a:t>
            </a:r>
            <a:r>
              <a:rPr lang="en-GB" sz="1400" dirty="0"/>
              <a:t> </a:t>
            </a:r>
            <a:r>
              <a:rPr lang="en-GB" sz="1400" dirty="0" err="1"/>
              <a:t>izjemami</a:t>
            </a:r>
            <a:r>
              <a:rPr lang="en-GB" sz="1400" dirty="0"/>
              <a:t>: </a:t>
            </a:r>
            <a:r>
              <a:rPr lang="en-GB" sz="1400" dirty="0" err="1"/>
              <a:t>industrijski</a:t>
            </a:r>
            <a:r>
              <a:rPr lang="en-GB" sz="1400" dirty="0"/>
              <a:t>, </a:t>
            </a:r>
            <a:r>
              <a:rPr lang="en-GB" sz="1400" dirty="0" err="1"/>
              <a:t>hortikilturni</a:t>
            </a:r>
            <a:r>
              <a:rPr lang="en-GB" sz="1400" dirty="0"/>
              <a:t>, </a:t>
            </a:r>
            <a:r>
              <a:rPr lang="en-GB" sz="1400" dirty="0" err="1"/>
              <a:t>raziskovalni</a:t>
            </a:r>
            <a:r>
              <a:rPr lang="en-GB" sz="1400" dirty="0"/>
              <a:t> in </a:t>
            </a:r>
            <a:r>
              <a:rPr lang="en-GB" sz="1400" dirty="0" err="1"/>
              <a:t>medicinski</a:t>
            </a:r>
            <a:r>
              <a:rPr lang="en-GB" sz="1400" dirty="0"/>
              <a:t> </a:t>
            </a:r>
            <a:r>
              <a:rPr lang="en-GB" sz="1400" dirty="0" err="1"/>
              <a:t>nameni</a:t>
            </a:r>
            <a:endParaRPr lang="en-GB" sz="1400" dirty="0"/>
          </a:p>
          <a:p>
            <a:pPr marL="361950"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dirty="0" err="1"/>
              <a:t>Kemijska</a:t>
            </a:r>
            <a:r>
              <a:rPr lang="en-GB" sz="1400" dirty="0"/>
              <a:t> </a:t>
            </a:r>
            <a:r>
              <a:rPr lang="en-GB" sz="1400" dirty="0" err="1"/>
              <a:t>struktura</a:t>
            </a:r>
            <a:r>
              <a:rPr lang="en-GB" sz="1400" dirty="0"/>
              <a:t> THC-</a:t>
            </a:r>
            <a:r>
              <a:rPr lang="en-GB" sz="1400" dirty="0" err="1"/>
              <a:t>ja</a:t>
            </a:r>
            <a:r>
              <a:rPr lang="en-GB" sz="1400" dirty="0"/>
              <a:t> in CBD-</a:t>
            </a:r>
            <a:r>
              <a:rPr lang="en-GB" sz="1400" dirty="0" err="1"/>
              <a:t>ja</a:t>
            </a:r>
            <a:r>
              <a:rPr lang="en-GB" sz="1400" dirty="0"/>
              <a:t> </a:t>
            </a:r>
            <a:r>
              <a:rPr lang="en-GB" sz="1400" dirty="0" err="1"/>
              <a:t>identificirani</a:t>
            </a:r>
            <a:r>
              <a:rPr lang="en-GB" sz="1400" dirty="0"/>
              <a:t> v </a:t>
            </a:r>
            <a:r>
              <a:rPr lang="en-GB" sz="1400" dirty="0" err="1"/>
              <a:t>letih</a:t>
            </a:r>
            <a:r>
              <a:rPr lang="en-GB" sz="1400" dirty="0"/>
              <a:t> 1964 in 1969 </a:t>
            </a:r>
          </a:p>
          <a:p>
            <a:pPr marL="361950"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dirty="0" err="1"/>
              <a:t>Endokanabinoidni</a:t>
            </a:r>
            <a:r>
              <a:rPr lang="en-GB" sz="1400" dirty="0"/>
              <a:t> </a:t>
            </a:r>
            <a:r>
              <a:rPr lang="en-GB" sz="1400" dirty="0" err="1"/>
              <a:t>sistem</a:t>
            </a:r>
            <a:r>
              <a:rPr lang="en-GB" sz="1400" dirty="0"/>
              <a:t> v </a:t>
            </a:r>
            <a:r>
              <a:rPr lang="en-GB" sz="1400" dirty="0" err="1"/>
              <a:t>človeškem</a:t>
            </a:r>
            <a:r>
              <a:rPr lang="en-GB" sz="1400" dirty="0"/>
              <a:t> </a:t>
            </a:r>
            <a:r>
              <a:rPr lang="en-GB" sz="1400" dirty="0" err="1"/>
              <a:t>telesu</a:t>
            </a:r>
            <a:r>
              <a:rPr lang="en-GB" sz="1400" dirty="0"/>
              <a:t> so </a:t>
            </a:r>
            <a:r>
              <a:rPr lang="en-GB" sz="1400" dirty="0" err="1"/>
              <a:t>odkrili</a:t>
            </a:r>
            <a:r>
              <a:rPr lang="en-GB" sz="1400" dirty="0"/>
              <a:t> 1988: </a:t>
            </a:r>
            <a:r>
              <a:rPr lang="en-GB" sz="1400" dirty="0" err="1"/>
              <a:t>povod</a:t>
            </a:r>
            <a:r>
              <a:rPr lang="en-GB" sz="1400" dirty="0"/>
              <a:t> za </a:t>
            </a:r>
            <a:r>
              <a:rPr lang="en-GB" sz="1400" dirty="0" err="1"/>
              <a:t>nadaljne</a:t>
            </a:r>
            <a:r>
              <a:rPr lang="en-GB" sz="1400" dirty="0"/>
              <a:t> </a:t>
            </a:r>
            <a:r>
              <a:rPr lang="en-GB" sz="1400" dirty="0" err="1"/>
              <a:t>raziskave</a:t>
            </a:r>
            <a:r>
              <a:rPr lang="en-GB" sz="1400" dirty="0"/>
              <a:t> </a:t>
            </a:r>
            <a:r>
              <a:rPr lang="en-GB" sz="1400" dirty="0" err="1"/>
              <a:t>na</a:t>
            </a:r>
            <a:r>
              <a:rPr lang="en-GB" sz="1400" dirty="0"/>
              <a:t> </a:t>
            </a:r>
            <a:r>
              <a:rPr lang="en-GB" sz="1400" dirty="0" err="1"/>
              <a:t>konoplji</a:t>
            </a:r>
            <a:r>
              <a:rPr lang="en-GB" sz="1400" dirty="0"/>
              <a:t> in </a:t>
            </a:r>
            <a:r>
              <a:rPr lang="en-GB" sz="1400" dirty="0" err="1"/>
              <a:t>kanabinoidih</a:t>
            </a:r>
            <a:endParaRPr lang="en-GB" sz="1400" dirty="0"/>
          </a:p>
          <a:p>
            <a:pPr marL="361950"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dirty="0"/>
              <a:t>Danes </a:t>
            </a:r>
            <a:r>
              <a:rPr lang="en-GB" sz="1400" dirty="0" err="1"/>
              <a:t>že</a:t>
            </a:r>
            <a:r>
              <a:rPr lang="en-GB" sz="1400" dirty="0"/>
              <a:t> </a:t>
            </a:r>
            <a:r>
              <a:rPr lang="en-GB" sz="1400" dirty="0" err="1"/>
              <a:t>registrirana</a:t>
            </a:r>
            <a:r>
              <a:rPr lang="en-GB" sz="1400" dirty="0"/>
              <a:t> </a:t>
            </a:r>
            <a:r>
              <a:rPr lang="en-GB" sz="1400" dirty="0" err="1"/>
              <a:t>zdravila</a:t>
            </a:r>
            <a:r>
              <a:rPr lang="en-GB" sz="1400" dirty="0"/>
              <a:t> s </a:t>
            </a:r>
            <a:r>
              <a:rPr lang="en-GB" sz="1400" dirty="0" err="1"/>
              <a:t>kanabinoidi</a:t>
            </a:r>
            <a:r>
              <a:rPr lang="en-GB" sz="1400" dirty="0"/>
              <a:t> v EU, </a:t>
            </a:r>
            <a:r>
              <a:rPr lang="en-GB" sz="1400" dirty="0" err="1"/>
              <a:t>npr</a:t>
            </a:r>
            <a:r>
              <a:rPr lang="en-GB" sz="1400" dirty="0"/>
              <a:t>. Sativex® (CBD+THC </a:t>
            </a:r>
            <a:r>
              <a:rPr lang="en-GB" sz="1400" dirty="0" err="1"/>
              <a:t>mešanica</a:t>
            </a:r>
            <a:r>
              <a:rPr lang="en-GB" sz="1400" dirty="0"/>
              <a:t>), </a:t>
            </a:r>
            <a:r>
              <a:rPr lang="en-GB" sz="1400" dirty="0" err="1"/>
              <a:t>Epidiolex</a:t>
            </a:r>
            <a:r>
              <a:rPr lang="en-GB" sz="1400" dirty="0"/>
              <a:t>® (</a:t>
            </a:r>
            <a:r>
              <a:rPr lang="en-GB" sz="1400" dirty="0" err="1"/>
              <a:t>čisti</a:t>
            </a:r>
            <a:r>
              <a:rPr lang="en-GB" sz="1400" dirty="0"/>
              <a:t> CBD)</a:t>
            </a:r>
            <a:endParaRPr lang="en-GB" sz="1400" b="1" dirty="0">
              <a:solidFill>
                <a:srgbClr val="A1CF5F"/>
              </a:solidFill>
            </a:endParaRPr>
          </a:p>
        </p:txBody>
      </p:sp>
      <p:pic>
        <p:nvPicPr>
          <p:cNvPr id="7" name="Slika 6" descr="Slika, ki vsebuje besede risba, svetlo, znak, ura&#10;&#10;Opis je samodejno ustvarjen">
            <a:extLst>
              <a:ext uri="{FF2B5EF4-FFF2-40B4-BE49-F238E27FC236}">
                <a16:creationId xmlns:a16="http://schemas.microsoft.com/office/drawing/2014/main" id="{A6CA700A-E631-46FC-8223-42843DF934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97" y="314965"/>
            <a:ext cx="1732756" cy="377388"/>
          </a:xfrm>
          <a:prstGeom prst="rect">
            <a:avLst/>
          </a:prstGeom>
        </p:spPr>
      </p:pic>
      <p:sp>
        <p:nvSpPr>
          <p:cNvPr id="8" name="Group">
            <a:extLst>
              <a:ext uri="{FF2B5EF4-FFF2-40B4-BE49-F238E27FC236}">
                <a16:creationId xmlns:a16="http://schemas.microsoft.com/office/drawing/2014/main" id="{A0EBFB9D-3D43-49E3-8AF9-6732F00DCE10}"/>
              </a:ext>
            </a:extLst>
          </p:cNvPr>
          <p:cNvSpPr txBox="1"/>
          <p:nvPr/>
        </p:nvSpPr>
        <p:spPr>
          <a:xfrm>
            <a:off x="423521" y="6338291"/>
            <a:ext cx="2503544" cy="408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/>
          <a:p>
            <a:pPr algn="l">
              <a:lnSpc>
                <a:spcPct val="160000"/>
              </a:lnSpc>
              <a:defRPr sz="1500" b="0" cap="all">
                <a:latin typeface="GothamOT-ExtraLight"/>
                <a:ea typeface="GothamOT-ExtraLight"/>
                <a:cs typeface="GothamOT-ExtraLight"/>
                <a:sym typeface="Gotham OT ExtraLight"/>
              </a:defRPr>
            </a:pPr>
            <a:r>
              <a:rPr sz="750" dirty="0"/>
              <a:t>WE ARE PHARMAHEMP </a:t>
            </a:r>
            <a:r>
              <a:rPr sz="750" dirty="0">
                <a:solidFill>
                  <a:srgbClr val="4FF5A9"/>
                </a:solidFill>
              </a:rPr>
              <a:t>I</a:t>
            </a:r>
            <a:r>
              <a:rPr sz="750" dirty="0"/>
              <a:t> 202</a:t>
            </a:r>
            <a:r>
              <a:rPr lang="en-GB" sz="750" dirty="0"/>
              <a:t>1</a:t>
            </a:r>
            <a:r>
              <a:rPr sz="750" dirty="0"/>
              <a:t>  PHARMA HEMP ©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91370AA2-0CDE-42E3-AE65-D3BA7BDE589B}"/>
              </a:ext>
            </a:extLst>
          </p:cNvPr>
          <p:cNvSpPr/>
          <p:nvPr/>
        </p:nvSpPr>
        <p:spPr>
          <a:xfrm>
            <a:off x="450850" y="6385844"/>
            <a:ext cx="2379970" cy="1"/>
          </a:xfrm>
          <a:prstGeom prst="line">
            <a:avLst/>
          </a:prstGeom>
          <a:ln w="762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3" name="Information Classification: EXTERNAL">
            <a:extLst>
              <a:ext uri="{FF2B5EF4-FFF2-40B4-BE49-F238E27FC236}">
                <a16:creationId xmlns:a16="http://schemas.microsoft.com/office/drawing/2014/main" id="{7C4EE0E3-9C48-4905-8E39-4A473479FCC2}"/>
              </a:ext>
            </a:extLst>
          </p:cNvPr>
          <p:cNvSpPr txBox="1"/>
          <p:nvPr/>
        </p:nvSpPr>
        <p:spPr>
          <a:xfrm>
            <a:off x="8644689" y="6525019"/>
            <a:ext cx="3037591" cy="165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r">
              <a:lnSpc>
                <a:spcPct val="160000"/>
              </a:lnSpc>
              <a:defRPr sz="1100" b="0" cap="all">
                <a:solidFill>
                  <a:srgbClr val="D5D5D5"/>
                </a:solidFill>
                <a:latin typeface="Gotham OT"/>
                <a:ea typeface="Gotham OT"/>
                <a:cs typeface="Gotham OT"/>
                <a:sym typeface="Gotham OT"/>
              </a:defRPr>
            </a:lvl1pPr>
          </a:lstStyle>
          <a:p>
            <a:r>
              <a:rPr sz="550" dirty="0"/>
              <a:t>Information Classification: </a:t>
            </a:r>
            <a:r>
              <a:rPr lang="en-GB" sz="550" dirty="0"/>
              <a:t>CONFIDENTIAL, FOR PROFESSIONAL USE ONLY</a:t>
            </a:r>
            <a:r>
              <a:rPr sz="550" dirty="0"/>
              <a:t> </a:t>
            </a:r>
          </a:p>
        </p:txBody>
      </p:sp>
      <p:sp>
        <p:nvSpPr>
          <p:cNvPr id="19" name="OTLSHAPE_T_e9793d8b1971453b94e3eba57b34564e_Title">
            <a:extLst>
              <a:ext uri="{FF2B5EF4-FFF2-40B4-BE49-F238E27FC236}">
                <a16:creationId xmlns:a16="http://schemas.microsoft.com/office/drawing/2014/main" id="{90F03EF9-5DA0-41CD-A64F-9B96497195E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192110" y="3310307"/>
            <a:ext cx="153670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endParaRPr lang="en-GB" sz="900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807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92" hidden="1">
            <a:extLst>
              <a:ext uri="{FF2B5EF4-FFF2-40B4-BE49-F238E27FC236}">
                <a16:creationId xmlns:a16="http://schemas.microsoft.com/office/drawing/2014/main" id="{F107E947-73F4-4337-B62F-9FA190CA86F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3" name="think-cell Slide" r:id="rId6" imgW="395" imgH="394" progId="TCLayout.ActiveDocument.1">
                  <p:embed/>
                </p:oleObj>
              </mc:Choice>
              <mc:Fallback>
                <p:oleObj name="think-cell Slide" r:id="rId6" imgW="395" imgH="394" progId="TCLayout.ActiveDocument.1">
                  <p:embed/>
                  <p:pic>
                    <p:nvPicPr>
                      <p:cNvPr id="93" name="Object 92" hidden="1">
                        <a:extLst>
                          <a:ext uri="{FF2B5EF4-FFF2-40B4-BE49-F238E27FC236}">
                            <a16:creationId xmlns:a16="http://schemas.microsoft.com/office/drawing/2014/main" id="{F107E947-73F4-4337-B62F-9FA190CA86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7192DA11-CC3D-4980-B541-FD00BC8764E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GB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8374C2B-1245-4E26-9076-A733FBF2D6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097" y="875729"/>
            <a:ext cx="11261183" cy="4853951"/>
          </a:xfrm>
        </p:spPr>
        <p:txBody>
          <a:bodyPr>
            <a:normAutofit/>
          </a:bodyPr>
          <a:lstStyle/>
          <a:p>
            <a:pPr marL="0"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400" b="1" i="1" dirty="0"/>
              <a:t>RASTLINA KONOPLJA</a:t>
            </a:r>
            <a:r>
              <a:rPr lang="en-GB" sz="1400" b="1" dirty="0"/>
              <a:t> - VIR CBD IN DRUGIH FITOKANABINOIDOV</a:t>
            </a:r>
          </a:p>
          <a:p>
            <a:pPr marL="271463" lvl="1" indent="-1968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dirty="0" err="1"/>
              <a:t>Enoletnica</a:t>
            </a:r>
            <a:r>
              <a:rPr lang="en-GB" sz="1400" dirty="0"/>
              <a:t> s </a:t>
            </a:r>
            <a:r>
              <a:rPr lang="en-GB" sz="1400" dirty="0" err="1"/>
              <a:t>karakterističnimi</a:t>
            </a:r>
            <a:r>
              <a:rPr lang="en-GB" sz="1400" dirty="0"/>
              <a:t> </a:t>
            </a:r>
            <a:r>
              <a:rPr lang="en-GB" sz="1400" dirty="0" err="1"/>
              <a:t>listi</a:t>
            </a:r>
            <a:r>
              <a:rPr lang="en-GB" sz="1400" dirty="0"/>
              <a:t> in </a:t>
            </a:r>
            <a:r>
              <a:rPr lang="en-GB" sz="1400" dirty="0" err="1"/>
              <a:t>vonjem</a:t>
            </a:r>
            <a:r>
              <a:rPr lang="en-GB" sz="1400" dirty="0"/>
              <a:t> (</a:t>
            </a:r>
            <a:r>
              <a:rPr lang="en-GB" sz="1400" dirty="0" err="1"/>
              <a:t>terpeni</a:t>
            </a:r>
            <a:r>
              <a:rPr lang="en-GB" sz="1400" dirty="0"/>
              <a:t>)</a:t>
            </a:r>
          </a:p>
          <a:p>
            <a:pPr marL="271463" lvl="1" indent="-1968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dirty="0" err="1"/>
              <a:t>Gojimo</a:t>
            </a:r>
            <a:r>
              <a:rPr lang="en-GB" sz="1400" dirty="0"/>
              <a:t> jo </a:t>
            </a:r>
            <a:r>
              <a:rPr lang="en-GB" sz="1400" dirty="0" err="1"/>
              <a:t>lahko</a:t>
            </a:r>
            <a:r>
              <a:rPr lang="en-GB" sz="1400" dirty="0"/>
              <a:t> pod indoor (</a:t>
            </a:r>
            <a:r>
              <a:rPr lang="en-GB" sz="1400" dirty="0" err="1"/>
              <a:t>farmacevtska</a:t>
            </a:r>
            <a:r>
              <a:rPr lang="en-GB" sz="1400" dirty="0"/>
              <a:t> </a:t>
            </a:r>
            <a:r>
              <a:rPr lang="en-GB" sz="1400" dirty="0" err="1"/>
              <a:t>industrija</a:t>
            </a:r>
            <a:r>
              <a:rPr lang="en-GB" sz="1400" dirty="0"/>
              <a:t>) </a:t>
            </a:r>
            <a:r>
              <a:rPr lang="en-GB" sz="1400" dirty="0" err="1"/>
              <a:t>ali</a:t>
            </a:r>
            <a:r>
              <a:rPr lang="en-GB" sz="1400" dirty="0"/>
              <a:t> outdoor (</a:t>
            </a:r>
            <a:r>
              <a:rPr lang="en-GB" sz="1400" dirty="0" err="1"/>
              <a:t>industrijski</a:t>
            </a:r>
            <a:r>
              <a:rPr lang="en-GB" sz="1400" dirty="0"/>
              <a:t> </a:t>
            </a:r>
            <a:r>
              <a:rPr lang="en-GB" sz="1400" dirty="0" err="1"/>
              <a:t>nameni</a:t>
            </a:r>
            <a:r>
              <a:rPr lang="en-GB" sz="1400" dirty="0"/>
              <a:t>) </a:t>
            </a:r>
            <a:r>
              <a:rPr lang="en-GB" sz="1400" dirty="0" err="1"/>
              <a:t>pogoji</a:t>
            </a:r>
            <a:endParaRPr lang="en-GB" sz="1400" dirty="0"/>
          </a:p>
          <a:p>
            <a:pPr marL="271463" lvl="1" indent="-1968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dirty="0"/>
              <a:t>Tri </a:t>
            </a:r>
            <a:r>
              <a:rPr lang="en-GB" sz="1400" dirty="0" err="1"/>
              <a:t>podvrste</a:t>
            </a:r>
            <a:r>
              <a:rPr lang="en-GB" sz="1400" dirty="0"/>
              <a:t> </a:t>
            </a:r>
            <a:r>
              <a:rPr lang="en-GB" sz="1400" dirty="0" err="1"/>
              <a:t>rastline</a:t>
            </a:r>
            <a:r>
              <a:rPr lang="en-GB" sz="1400" i="1" dirty="0"/>
              <a:t> Cannabis</a:t>
            </a:r>
            <a:r>
              <a:rPr lang="en-GB" sz="1400" dirty="0"/>
              <a:t>: </a:t>
            </a:r>
            <a:r>
              <a:rPr lang="en-GB" sz="1400" i="1" dirty="0"/>
              <a:t>Cannabis sativa </a:t>
            </a:r>
            <a:r>
              <a:rPr lang="en-GB" sz="1400" dirty="0"/>
              <a:t>L. subsp. </a:t>
            </a:r>
            <a:r>
              <a:rPr lang="en-GB" sz="1400" i="1" dirty="0"/>
              <a:t>sativa, indica in</a:t>
            </a:r>
            <a:r>
              <a:rPr lang="en-GB" sz="1400" dirty="0"/>
              <a:t> </a:t>
            </a:r>
            <a:r>
              <a:rPr lang="en-GB" sz="1400" i="1" dirty="0"/>
              <a:t>ruderalis</a:t>
            </a:r>
          </a:p>
          <a:p>
            <a:pPr marL="271463" lvl="1" indent="-1968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dirty="0" err="1"/>
              <a:t>Industrijska</a:t>
            </a:r>
            <a:r>
              <a:rPr lang="en-GB" sz="1400" dirty="0"/>
              <a:t> </a:t>
            </a:r>
            <a:r>
              <a:rPr lang="en-GB" sz="1400" dirty="0" err="1"/>
              <a:t>konoplja</a:t>
            </a:r>
            <a:r>
              <a:rPr lang="en-GB" sz="1400" dirty="0"/>
              <a:t> </a:t>
            </a:r>
            <a:r>
              <a:rPr lang="en-GB" sz="1400" dirty="0" err="1"/>
              <a:t>predstavlja</a:t>
            </a:r>
            <a:r>
              <a:rPr lang="en-GB" sz="1400" dirty="0"/>
              <a:t> </a:t>
            </a:r>
            <a:r>
              <a:rPr lang="en-GB" sz="1400" dirty="0" err="1"/>
              <a:t>določene</a:t>
            </a:r>
            <a:r>
              <a:rPr lang="en-GB" sz="1400" dirty="0"/>
              <a:t> </a:t>
            </a:r>
            <a:r>
              <a:rPr lang="en-GB" sz="1400" dirty="0" err="1"/>
              <a:t>podvrste</a:t>
            </a:r>
            <a:r>
              <a:rPr lang="en-GB" sz="1400" dirty="0"/>
              <a:t> </a:t>
            </a:r>
            <a:r>
              <a:rPr lang="en-GB" sz="1400" i="1" dirty="0"/>
              <a:t>Cannabis sativa </a:t>
            </a:r>
            <a:r>
              <a:rPr lang="en-GB" sz="1400" dirty="0"/>
              <a:t>L. subsp. </a:t>
            </a:r>
            <a:r>
              <a:rPr lang="en-GB" sz="1400" i="1" dirty="0"/>
              <a:t>sativa</a:t>
            </a:r>
            <a:r>
              <a:rPr lang="en-GB" sz="1400" dirty="0"/>
              <a:t> (</a:t>
            </a:r>
            <a:r>
              <a:rPr lang="en-GB" sz="1400" dirty="0" err="1"/>
              <a:t>nizka</a:t>
            </a:r>
            <a:r>
              <a:rPr lang="en-GB" sz="1400" dirty="0"/>
              <a:t> </a:t>
            </a:r>
            <a:r>
              <a:rPr lang="en-GB" sz="1400" dirty="0" err="1"/>
              <a:t>vsebnost</a:t>
            </a:r>
            <a:r>
              <a:rPr lang="en-GB" sz="1400" dirty="0"/>
              <a:t> THC)</a:t>
            </a:r>
          </a:p>
          <a:p>
            <a:pPr marL="271463" lvl="1" indent="-1968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dirty="0" err="1"/>
              <a:t>Trihomi</a:t>
            </a:r>
            <a:r>
              <a:rPr lang="en-GB" sz="1400" dirty="0"/>
              <a:t> so “bio-</a:t>
            </a:r>
            <a:r>
              <a:rPr lang="en-GB" sz="1400" dirty="0" err="1"/>
              <a:t>tovarne</a:t>
            </a:r>
            <a:r>
              <a:rPr lang="en-GB" sz="1400" dirty="0"/>
              <a:t>” </a:t>
            </a:r>
            <a:r>
              <a:rPr lang="en-GB" sz="1400" dirty="0" err="1"/>
              <a:t>kanabinoidov</a:t>
            </a:r>
            <a:r>
              <a:rPr lang="en-GB" sz="1400" dirty="0"/>
              <a:t> in </a:t>
            </a:r>
            <a:r>
              <a:rPr lang="en-GB" sz="1400" dirty="0" err="1"/>
              <a:t>terpenov</a:t>
            </a:r>
            <a:endParaRPr lang="en-GB" sz="1400" dirty="0"/>
          </a:p>
          <a:p>
            <a:pPr marL="271463" lvl="1" indent="-1968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dirty="0" err="1"/>
              <a:t>Več</a:t>
            </a:r>
            <a:r>
              <a:rPr lang="en-GB" sz="1400" dirty="0"/>
              <a:t> </a:t>
            </a:r>
            <a:r>
              <a:rPr lang="en-GB" sz="1400" dirty="0" err="1"/>
              <a:t>kot</a:t>
            </a:r>
            <a:r>
              <a:rPr lang="en-GB" sz="1400" dirty="0"/>
              <a:t> 560 </a:t>
            </a:r>
            <a:r>
              <a:rPr lang="en-GB" sz="1400" dirty="0" err="1"/>
              <a:t>spojin</a:t>
            </a:r>
            <a:r>
              <a:rPr lang="en-GB" sz="1400" dirty="0"/>
              <a:t> so </a:t>
            </a:r>
            <a:r>
              <a:rPr lang="en-GB" sz="1400" dirty="0" err="1"/>
              <a:t>že</a:t>
            </a:r>
            <a:r>
              <a:rPr lang="en-GB" sz="1400" dirty="0"/>
              <a:t> </a:t>
            </a:r>
            <a:r>
              <a:rPr lang="en-GB" sz="1400" dirty="0" err="1"/>
              <a:t>identificirali</a:t>
            </a:r>
            <a:r>
              <a:rPr lang="en-GB" sz="1400" dirty="0"/>
              <a:t> </a:t>
            </a:r>
            <a:r>
              <a:rPr lang="en-GB" sz="1400" dirty="0" err="1"/>
              <a:t>ali</a:t>
            </a:r>
            <a:r>
              <a:rPr lang="en-GB" sz="1400" dirty="0"/>
              <a:t> </a:t>
            </a:r>
            <a:r>
              <a:rPr lang="en-GB" sz="1400" dirty="0" err="1"/>
              <a:t>izolirali</a:t>
            </a:r>
            <a:r>
              <a:rPr lang="en-GB" sz="1400" dirty="0"/>
              <a:t> </a:t>
            </a:r>
            <a:r>
              <a:rPr lang="en-GB" sz="1400" dirty="0" err="1"/>
              <a:t>iz</a:t>
            </a:r>
            <a:r>
              <a:rPr lang="en-GB" sz="1400" dirty="0"/>
              <a:t> </a:t>
            </a:r>
            <a:r>
              <a:rPr lang="en-GB" sz="1400" dirty="0" err="1"/>
              <a:t>različnih</a:t>
            </a:r>
            <a:r>
              <a:rPr lang="en-GB" sz="1400" dirty="0"/>
              <a:t> </a:t>
            </a:r>
            <a:r>
              <a:rPr lang="en-GB" sz="1400" dirty="0" err="1"/>
              <a:t>vrst</a:t>
            </a:r>
            <a:r>
              <a:rPr lang="en-GB" sz="1400" dirty="0"/>
              <a:t> </a:t>
            </a:r>
            <a:r>
              <a:rPr lang="en-GB" sz="1400" dirty="0" err="1"/>
              <a:t>rastline</a:t>
            </a:r>
            <a:r>
              <a:rPr lang="en-GB" sz="1400" dirty="0"/>
              <a:t> </a:t>
            </a:r>
            <a:r>
              <a:rPr lang="en-GB" sz="1400" i="1" dirty="0"/>
              <a:t>Cannabis </a:t>
            </a:r>
            <a:r>
              <a:rPr lang="en-GB" sz="1400" dirty="0"/>
              <a:t>(</a:t>
            </a:r>
            <a:r>
              <a:rPr lang="en-GB" sz="1400" dirty="0" err="1"/>
              <a:t>cca</a:t>
            </a:r>
            <a:r>
              <a:rPr lang="en-GB" sz="1400" dirty="0"/>
              <a:t> 140 od </a:t>
            </a:r>
            <a:r>
              <a:rPr lang="en-GB" sz="1400" dirty="0" err="1"/>
              <a:t>teh</a:t>
            </a:r>
            <a:r>
              <a:rPr lang="en-GB" sz="1400" dirty="0"/>
              <a:t> je </a:t>
            </a:r>
            <a:r>
              <a:rPr lang="en-GB" sz="1400" dirty="0" err="1"/>
              <a:t>kanabinoidov</a:t>
            </a:r>
            <a:r>
              <a:rPr lang="en-GB" sz="1400" dirty="0"/>
              <a:t>) </a:t>
            </a:r>
          </a:p>
        </p:txBody>
      </p:sp>
      <p:pic>
        <p:nvPicPr>
          <p:cNvPr id="7" name="Slika 6" descr="Slika, ki vsebuje besede risba, svetlo, znak, ura&#10;&#10;Opis je samodejno ustvarjen">
            <a:extLst>
              <a:ext uri="{FF2B5EF4-FFF2-40B4-BE49-F238E27FC236}">
                <a16:creationId xmlns:a16="http://schemas.microsoft.com/office/drawing/2014/main" id="{A6CA700A-E631-46FC-8223-42843DF934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97" y="314965"/>
            <a:ext cx="1732756" cy="377388"/>
          </a:xfrm>
          <a:prstGeom prst="rect">
            <a:avLst/>
          </a:prstGeom>
        </p:spPr>
      </p:pic>
      <p:sp>
        <p:nvSpPr>
          <p:cNvPr id="8" name="Group">
            <a:extLst>
              <a:ext uri="{FF2B5EF4-FFF2-40B4-BE49-F238E27FC236}">
                <a16:creationId xmlns:a16="http://schemas.microsoft.com/office/drawing/2014/main" id="{A0EBFB9D-3D43-49E3-8AF9-6732F00DCE10}"/>
              </a:ext>
            </a:extLst>
          </p:cNvPr>
          <p:cNvSpPr txBox="1"/>
          <p:nvPr/>
        </p:nvSpPr>
        <p:spPr>
          <a:xfrm>
            <a:off x="423521" y="6338291"/>
            <a:ext cx="2503544" cy="408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/>
          <a:p>
            <a:pPr algn="l">
              <a:lnSpc>
                <a:spcPct val="160000"/>
              </a:lnSpc>
              <a:defRPr sz="1500" b="0" cap="all">
                <a:latin typeface="GothamOT-ExtraLight"/>
                <a:ea typeface="GothamOT-ExtraLight"/>
                <a:cs typeface="GothamOT-ExtraLight"/>
                <a:sym typeface="Gotham OT ExtraLight"/>
              </a:defRPr>
            </a:pPr>
            <a:r>
              <a:rPr sz="750" dirty="0"/>
              <a:t>WE ARE PHARMAHEMP </a:t>
            </a:r>
            <a:r>
              <a:rPr sz="750" dirty="0">
                <a:solidFill>
                  <a:srgbClr val="4FF5A9"/>
                </a:solidFill>
              </a:rPr>
              <a:t>I</a:t>
            </a:r>
            <a:r>
              <a:rPr sz="750" dirty="0"/>
              <a:t> 202</a:t>
            </a:r>
            <a:r>
              <a:rPr lang="en-GB" sz="750" dirty="0"/>
              <a:t>1</a:t>
            </a:r>
            <a:r>
              <a:rPr sz="750" dirty="0"/>
              <a:t>  PHARMA HEMP ©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91370AA2-0CDE-42E3-AE65-D3BA7BDE589B}"/>
              </a:ext>
            </a:extLst>
          </p:cNvPr>
          <p:cNvSpPr/>
          <p:nvPr/>
        </p:nvSpPr>
        <p:spPr>
          <a:xfrm>
            <a:off x="450850" y="6385844"/>
            <a:ext cx="2379970" cy="1"/>
          </a:xfrm>
          <a:prstGeom prst="line">
            <a:avLst/>
          </a:prstGeom>
          <a:ln w="762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9" name="OTLSHAPE_T_e9793d8b1971453b94e3eba57b34564e_Title">
            <a:extLst>
              <a:ext uri="{FF2B5EF4-FFF2-40B4-BE49-F238E27FC236}">
                <a16:creationId xmlns:a16="http://schemas.microsoft.com/office/drawing/2014/main" id="{90F03EF9-5DA0-41CD-A64F-9B96497195E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192110" y="3310307"/>
            <a:ext cx="153670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endParaRPr lang="en-GB" sz="900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6" name="Information Classification: EXTERNAL">
            <a:extLst>
              <a:ext uri="{FF2B5EF4-FFF2-40B4-BE49-F238E27FC236}">
                <a16:creationId xmlns:a16="http://schemas.microsoft.com/office/drawing/2014/main" id="{C624ABC0-F954-4C01-B5AD-569C0844F881}"/>
              </a:ext>
            </a:extLst>
          </p:cNvPr>
          <p:cNvSpPr txBox="1"/>
          <p:nvPr/>
        </p:nvSpPr>
        <p:spPr>
          <a:xfrm>
            <a:off x="8644689" y="6525019"/>
            <a:ext cx="3037591" cy="165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r">
              <a:lnSpc>
                <a:spcPct val="160000"/>
              </a:lnSpc>
              <a:defRPr sz="1100" b="0" cap="all">
                <a:solidFill>
                  <a:srgbClr val="D5D5D5"/>
                </a:solidFill>
                <a:latin typeface="Gotham OT"/>
                <a:ea typeface="Gotham OT"/>
                <a:cs typeface="Gotham OT"/>
                <a:sym typeface="Gotham OT"/>
              </a:defRPr>
            </a:lvl1pPr>
          </a:lstStyle>
          <a:p>
            <a:r>
              <a:rPr sz="550" dirty="0"/>
              <a:t>Information Classification: </a:t>
            </a:r>
            <a:r>
              <a:rPr lang="en-GB" sz="550" dirty="0"/>
              <a:t>CONFIDENTIAL, FOR PROFESSIONAL USE ONLY</a:t>
            </a:r>
            <a:r>
              <a:rPr sz="550" dirty="0"/>
              <a:t>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75A6D0A-F4B4-944E-A5EF-75A82831B7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20686" y="3707092"/>
            <a:ext cx="4526053" cy="259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165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92" hidden="1">
            <a:extLst>
              <a:ext uri="{FF2B5EF4-FFF2-40B4-BE49-F238E27FC236}">
                <a16:creationId xmlns:a16="http://schemas.microsoft.com/office/drawing/2014/main" id="{F107E947-73F4-4337-B62F-9FA190CA86F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9"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93" name="Object 92" hidden="1">
                        <a:extLst>
                          <a:ext uri="{FF2B5EF4-FFF2-40B4-BE49-F238E27FC236}">
                            <a16:creationId xmlns:a16="http://schemas.microsoft.com/office/drawing/2014/main" id="{F107E947-73F4-4337-B62F-9FA190CA86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7192DA11-CC3D-4980-B541-FD00BC8764E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GB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7" name="Slika 6" descr="Slika, ki vsebuje besede risba, svetlo, znak, ura&#10;&#10;Opis je samodejno ustvarjen">
            <a:extLst>
              <a:ext uri="{FF2B5EF4-FFF2-40B4-BE49-F238E27FC236}">
                <a16:creationId xmlns:a16="http://schemas.microsoft.com/office/drawing/2014/main" id="{A6CA700A-E631-46FC-8223-42843DF934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97" y="314965"/>
            <a:ext cx="1732756" cy="377388"/>
          </a:xfrm>
          <a:prstGeom prst="rect">
            <a:avLst/>
          </a:prstGeom>
        </p:spPr>
      </p:pic>
      <p:sp>
        <p:nvSpPr>
          <p:cNvPr id="8" name="Group">
            <a:extLst>
              <a:ext uri="{FF2B5EF4-FFF2-40B4-BE49-F238E27FC236}">
                <a16:creationId xmlns:a16="http://schemas.microsoft.com/office/drawing/2014/main" id="{A0EBFB9D-3D43-49E3-8AF9-6732F00DCE10}"/>
              </a:ext>
            </a:extLst>
          </p:cNvPr>
          <p:cNvSpPr txBox="1"/>
          <p:nvPr/>
        </p:nvSpPr>
        <p:spPr>
          <a:xfrm>
            <a:off x="423521" y="6338291"/>
            <a:ext cx="2503544" cy="408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/>
          <a:p>
            <a:pPr algn="l">
              <a:lnSpc>
                <a:spcPct val="160000"/>
              </a:lnSpc>
              <a:defRPr sz="1500" b="0" cap="all">
                <a:latin typeface="GothamOT-ExtraLight"/>
                <a:ea typeface="GothamOT-ExtraLight"/>
                <a:cs typeface="GothamOT-ExtraLight"/>
                <a:sym typeface="Gotham OT ExtraLight"/>
              </a:defRPr>
            </a:pPr>
            <a:r>
              <a:rPr sz="750" dirty="0"/>
              <a:t>WE ARE PHARMAHEMP </a:t>
            </a:r>
            <a:r>
              <a:rPr sz="750" dirty="0">
                <a:solidFill>
                  <a:srgbClr val="4FF5A9"/>
                </a:solidFill>
              </a:rPr>
              <a:t>I</a:t>
            </a:r>
            <a:r>
              <a:rPr sz="750" dirty="0"/>
              <a:t> 202</a:t>
            </a:r>
            <a:r>
              <a:rPr lang="en-GB" sz="750" dirty="0"/>
              <a:t>1</a:t>
            </a:r>
            <a:r>
              <a:rPr sz="750" dirty="0"/>
              <a:t>  PHARMA HEMP ©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91370AA2-0CDE-42E3-AE65-D3BA7BDE589B}"/>
              </a:ext>
            </a:extLst>
          </p:cNvPr>
          <p:cNvSpPr/>
          <p:nvPr/>
        </p:nvSpPr>
        <p:spPr>
          <a:xfrm>
            <a:off x="450850" y="6385844"/>
            <a:ext cx="2379970" cy="1"/>
          </a:xfrm>
          <a:prstGeom prst="line">
            <a:avLst/>
          </a:prstGeom>
          <a:ln w="762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3" name="Information Classification: EXTERNAL">
            <a:extLst>
              <a:ext uri="{FF2B5EF4-FFF2-40B4-BE49-F238E27FC236}">
                <a16:creationId xmlns:a16="http://schemas.microsoft.com/office/drawing/2014/main" id="{7C4EE0E3-9C48-4905-8E39-4A473479FCC2}"/>
              </a:ext>
            </a:extLst>
          </p:cNvPr>
          <p:cNvSpPr txBox="1"/>
          <p:nvPr/>
        </p:nvSpPr>
        <p:spPr>
          <a:xfrm>
            <a:off x="8644689" y="6525019"/>
            <a:ext cx="3037591" cy="165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r">
              <a:lnSpc>
                <a:spcPct val="160000"/>
              </a:lnSpc>
              <a:defRPr sz="1100" b="0" cap="all">
                <a:solidFill>
                  <a:srgbClr val="D5D5D5"/>
                </a:solidFill>
                <a:latin typeface="Gotham OT"/>
                <a:ea typeface="Gotham OT"/>
                <a:cs typeface="Gotham OT"/>
                <a:sym typeface="Gotham OT"/>
              </a:defRPr>
            </a:lvl1pPr>
          </a:lstStyle>
          <a:p>
            <a:r>
              <a:rPr sz="550" dirty="0"/>
              <a:t>Information Classification: </a:t>
            </a:r>
            <a:r>
              <a:rPr lang="en-GB" sz="550" dirty="0"/>
              <a:t>CONFIDENTIAL, FOR PROFESSIONAL USE ONLY</a:t>
            </a:r>
            <a:r>
              <a:rPr sz="550" dirty="0"/>
              <a:t>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277F64D-B1FD-9C43-A5A0-121F59968D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050" y="1050303"/>
            <a:ext cx="3897540" cy="497423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0324818-0624-2F46-9694-F3BF1DB4467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6571" y="1230139"/>
            <a:ext cx="2875890" cy="143794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8F938CE-25E3-4A49-B22C-87C366EE49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48182" y="3135681"/>
            <a:ext cx="2370202" cy="126165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D2CD4D5-30E3-5C40-B7D9-912FE26EEAA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44545" y="1230139"/>
            <a:ext cx="2049328" cy="143794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683F203-0C29-5E49-B641-74CA14F4701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09132" y="3135681"/>
            <a:ext cx="2894609" cy="217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804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92" hidden="1">
            <a:extLst>
              <a:ext uri="{FF2B5EF4-FFF2-40B4-BE49-F238E27FC236}">
                <a16:creationId xmlns:a16="http://schemas.microsoft.com/office/drawing/2014/main" id="{F107E947-73F4-4337-B62F-9FA190CA86F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2"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93" name="Object 92" hidden="1">
                        <a:extLst>
                          <a:ext uri="{FF2B5EF4-FFF2-40B4-BE49-F238E27FC236}">
                            <a16:creationId xmlns:a16="http://schemas.microsoft.com/office/drawing/2014/main" id="{F107E947-73F4-4337-B62F-9FA190CA86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7192DA11-CC3D-4980-B541-FD00BC8764E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GB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7" name="Slika 6" descr="Slika, ki vsebuje besede risba, svetlo, znak, ura&#10;&#10;Opis je samodejno ustvarjen">
            <a:extLst>
              <a:ext uri="{FF2B5EF4-FFF2-40B4-BE49-F238E27FC236}">
                <a16:creationId xmlns:a16="http://schemas.microsoft.com/office/drawing/2014/main" id="{A6CA700A-E631-46FC-8223-42843DF934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97" y="314965"/>
            <a:ext cx="1732756" cy="377388"/>
          </a:xfrm>
          <a:prstGeom prst="rect">
            <a:avLst/>
          </a:prstGeom>
        </p:spPr>
      </p:pic>
      <p:sp>
        <p:nvSpPr>
          <p:cNvPr id="8" name="Group">
            <a:extLst>
              <a:ext uri="{FF2B5EF4-FFF2-40B4-BE49-F238E27FC236}">
                <a16:creationId xmlns:a16="http://schemas.microsoft.com/office/drawing/2014/main" id="{A0EBFB9D-3D43-49E3-8AF9-6732F00DCE10}"/>
              </a:ext>
            </a:extLst>
          </p:cNvPr>
          <p:cNvSpPr txBox="1"/>
          <p:nvPr/>
        </p:nvSpPr>
        <p:spPr>
          <a:xfrm>
            <a:off x="423521" y="6338291"/>
            <a:ext cx="2503544" cy="408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/>
          <a:p>
            <a:pPr algn="l">
              <a:lnSpc>
                <a:spcPct val="160000"/>
              </a:lnSpc>
              <a:defRPr sz="1500" b="0" cap="all">
                <a:latin typeface="GothamOT-ExtraLight"/>
                <a:ea typeface="GothamOT-ExtraLight"/>
                <a:cs typeface="GothamOT-ExtraLight"/>
                <a:sym typeface="Gotham OT ExtraLight"/>
              </a:defRPr>
            </a:pPr>
            <a:r>
              <a:rPr sz="750" dirty="0"/>
              <a:t>WE ARE PHARMAHEMP </a:t>
            </a:r>
            <a:r>
              <a:rPr sz="750" dirty="0">
                <a:solidFill>
                  <a:srgbClr val="4FF5A9"/>
                </a:solidFill>
              </a:rPr>
              <a:t>I</a:t>
            </a:r>
            <a:r>
              <a:rPr sz="750" dirty="0"/>
              <a:t> 202</a:t>
            </a:r>
            <a:r>
              <a:rPr lang="en-GB" sz="750" dirty="0"/>
              <a:t>1</a:t>
            </a:r>
            <a:r>
              <a:rPr sz="750" dirty="0"/>
              <a:t>  PHARMA HEMP ©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91370AA2-0CDE-42E3-AE65-D3BA7BDE589B}"/>
              </a:ext>
            </a:extLst>
          </p:cNvPr>
          <p:cNvSpPr/>
          <p:nvPr/>
        </p:nvSpPr>
        <p:spPr>
          <a:xfrm>
            <a:off x="450850" y="6385844"/>
            <a:ext cx="2379970" cy="1"/>
          </a:xfrm>
          <a:prstGeom prst="line">
            <a:avLst/>
          </a:prstGeom>
          <a:ln w="762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3" name="Information Classification: EXTERNAL">
            <a:extLst>
              <a:ext uri="{FF2B5EF4-FFF2-40B4-BE49-F238E27FC236}">
                <a16:creationId xmlns:a16="http://schemas.microsoft.com/office/drawing/2014/main" id="{7C4EE0E3-9C48-4905-8E39-4A473479FCC2}"/>
              </a:ext>
            </a:extLst>
          </p:cNvPr>
          <p:cNvSpPr txBox="1"/>
          <p:nvPr/>
        </p:nvSpPr>
        <p:spPr>
          <a:xfrm>
            <a:off x="8644689" y="6525019"/>
            <a:ext cx="3037591" cy="165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r">
              <a:lnSpc>
                <a:spcPct val="160000"/>
              </a:lnSpc>
              <a:defRPr sz="1100" b="0" cap="all">
                <a:solidFill>
                  <a:srgbClr val="D5D5D5"/>
                </a:solidFill>
                <a:latin typeface="Gotham OT"/>
                <a:ea typeface="Gotham OT"/>
                <a:cs typeface="Gotham OT"/>
                <a:sym typeface="Gotham OT"/>
              </a:defRPr>
            </a:lvl1pPr>
          </a:lstStyle>
          <a:p>
            <a:r>
              <a:rPr sz="550" dirty="0"/>
              <a:t>Information Classification: </a:t>
            </a:r>
            <a:r>
              <a:rPr lang="en-GB" sz="550" dirty="0"/>
              <a:t>CONFIDENTIAL, FOR PROFESSIONAL USE ONLY</a:t>
            </a:r>
            <a:r>
              <a:rPr sz="550" dirty="0"/>
              <a:t>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A95FCA1-E6A3-3249-BD69-B8209F095E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9307" y="1134930"/>
            <a:ext cx="3895515" cy="25922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991BC85-4BDF-4C42-B698-DBAE1424E42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4032" y="1134930"/>
            <a:ext cx="4147660" cy="259228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1F04872-A5E0-9744-8BC1-D10CCD884A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9307" y="4076781"/>
            <a:ext cx="3895515" cy="194775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539A60-5600-4343-9033-58CE83E6069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19318" y="4076781"/>
            <a:ext cx="1998677" cy="2186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334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92" hidden="1">
            <a:extLst>
              <a:ext uri="{FF2B5EF4-FFF2-40B4-BE49-F238E27FC236}">
                <a16:creationId xmlns:a16="http://schemas.microsoft.com/office/drawing/2014/main" id="{F107E947-73F4-4337-B62F-9FA190CA86F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5"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93" name="Object 92" hidden="1">
                        <a:extLst>
                          <a:ext uri="{FF2B5EF4-FFF2-40B4-BE49-F238E27FC236}">
                            <a16:creationId xmlns:a16="http://schemas.microsoft.com/office/drawing/2014/main" id="{F107E947-73F4-4337-B62F-9FA190CA86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7192DA11-CC3D-4980-B541-FD00BC8764E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GB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7" name="Slika 6" descr="Slika, ki vsebuje besede risba, svetlo, znak, ura&#10;&#10;Opis je samodejno ustvarjen">
            <a:extLst>
              <a:ext uri="{FF2B5EF4-FFF2-40B4-BE49-F238E27FC236}">
                <a16:creationId xmlns:a16="http://schemas.microsoft.com/office/drawing/2014/main" id="{A6CA700A-E631-46FC-8223-42843DF934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97" y="314965"/>
            <a:ext cx="1732756" cy="377388"/>
          </a:xfrm>
          <a:prstGeom prst="rect">
            <a:avLst/>
          </a:prstGeom>
        </p:spPr>
      </p:pic>
      <p:sp>
        <p:nvSpPr>
          <p:cNvPr id="8" name="Group">
            <a:extLst>
              <a:ext uri="{FF2B5EF4-FFF2-40B4-BE49-F238E27FC236}">
                <a16:creationId xmlns:a16="http://schemas.microsoft.com/office/drawing/2014/main" id="{A0EBFB9D-3D43-49E3-8AF9-6732F00DCE10}"/>
              </a:ext>
            </a:extLst>
          </p:cNvPr>
          <p:cNvSpPr txBox="1"/>
          <p:nvPr/>
        </p:nvSpPr>
        <p:spPr>
          <a:xfrm>
            <a:off x="423521" y="6338291"/>
            <a:ext cx="2503544" cy="408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/>
          <a:p>
            <a:pPr algn="l">
              <a:lnSpc>
                <a:spcPct val="160000"/>
              </a:lnSpc>
              <a:defRPr sz="1500" b="0" cap="all">
                <a:latin typeface="GothamOT-ExtraLight"/>
                <a:ea typeface="GothamOT-ExtraLight"/>
                <a:cs typeface="GothamOT-ExtraLight"/>
                <a:sym typeface="Gotham OT ExtraLight"/>
              </a:defRPr>
            </a:pPr>
            <a:r>
              <a:rPr sz="750" dirty="0"/>
              <a:t>WE ARE PHARMAHEMP </a:t>
            </a:r>
            <a:r>
              <a:rPr sz="750" dirty="0">
                <a:solidFill>
                  <a:srgbClr val="4FF5A9"/>
                </a:solidFill>
              </a:rPr>
              <a:t>I</a:t>
            </a:r>
            <a:r>
              <a:rPr sz="750" dirty="0"/>
              <a:t> 202</a:t>
            </a:r>
            <a:r>
              <a:rPr lang="en-GB" sz="750" dirty="0"/>
              <a:t>1</a:t>
            </a:r>
            <a:r>
              <a:rPr sz="750" dirty="0"/>
              <a:t>  PHARMA HEMP ©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91370AA2-0CDE-42E3-AE65-D3BA7BDE589B}"/>
              </a:ext>
            </a:extLst>
          </p:cNvPr>
          <p:cNvSpPr/>
          <p:nvPr/>
        </p:nvSpPr>
        <p:spPr>
          <a:xfrm>
            <a:off x="450850" y="6385844"/>
            <a:ext cx="2379970" cy="1"/>
          </a:xfrm>
          <a:prstGeom prst="line">
            <a:avLst/>
          </a:prstGeom>
          <a:ln w="762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3" name="Information Classification: EXTERNAL">
            <a:extLst>
              <a:ext uri="{FF2B5EF4-FFF2-40B4-BE49-F238E27FC236}">
                <a16:creationId xmlns:a16="http://schemas.microsoft.com/office/drawing/2014/main" id="{7C4EE0E3-9C48-4905-8E39-4A473479FCC2}"/>
              </a:ext>
            </a:extLst>
          </p:cNvPr>
          <p:cNvSpPr txBox="1"/>
          <p:nvPr/>
        </p:nvSpPr>
        <p:spPr>
          <a:xfrm>
            <a:off x="8644689" y="6525019"/>
            <a:ext cx="3037591" cy="165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r">
              <a:lnSpc>
                <a:spcPct val="160000"/>
              </a:lnSpc>
              <a:defRPr sz="1100" b="0" cap="all">
                <a:solidFill>
                  <a:srgbClr val="D5D5D5"/>
                </a:solidFill>
                <a:latin typeface="Gotham OT"/>
                <a:ea typeface="Gotham OT"/>
                <a:cs typeface="Gotham OT"/>
                <a:sym typeface="Gotham OT"/>
              </a:defRPr>
            </a:lvl1pPr>
          </a:lstStyle>
          <a:p>
            <a:r>
              <a:rPr sz="550" dirty="0"/>
              <a:t>Information Classification: </a:t>
            </a:r>
            <a:r>
              <a:rPr lang="en-GB" sz="550" dirty="0"/>
              <a:t>CONFIDENTIAL, FOR PROFESSIONAL USE ONLY</a:t>
            </a:r>
            <a:r>
              <a:rPr sz="550" dirty="0"/>
              <a:t>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9A6261E-5FBA-1043-927B-AB35472D59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75014" y="867517"/>
            <a:ext cx="8082422" cy="529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885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92" hidden="1">
            <a:extLst>
              <a:ext uri="{FF2B5EF4-FFF2-40B4-BE49-F238E27FC236}">
                <a16:creationId xmlns:a16="http://schemas.microsoft.com/office/drawing/2014/main" id="{F107E947-73F4-4337-B62F-9FA190CA86F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9"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93" name="Object 92" hidden="1">
                        <a:extLst>
                          <a:ext uri="{FF2B5EF4-FFF2-40B4-BE49-F238E27FC236}">
                            <a16:creationId xmlns:a16="http://schemas.microsoft.com/office/drawing/2014/main" id="{F107E947-73F4-4337-B62F-9FA190CA86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7192DA11-CC3D-4980-B541-FD00BC8764E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GB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7" name="Slika 6" descr="Slika, ki vsebuje besede risba, svetlo, znak, ura&#10;&#10;Opis je samodejno ustvarjen">
            <a:extLst>
              <a:ext uri="{FF2B5EF4-FFF2-40B4-BE49-F238E27FC236}">
                <a16:creationId xmlns:a16="http://schemas.microsoft.com/office/drawing/2014/main" id="{A6CA700A-E631-46FC-8223-42843DF934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97" y="314965"/>
            <a:ext cx="1732756" cy="377388"/>
          </a:xfrm>
          <a:prstGeom prst="rect">
            <a:avLst/>
          </a:prstGeom>
        </p:spPr>
      </p:pic>
      <p:sp>
        <p:nvSpPr>
          <p:cNvPr id="8" name="Group">
            <a:extLst>
              <a:ext uri="{FF2B5EF4-FFF2-40B4-BE49-F238E27FC236}">
                <a16:creationId xmlns:a16="http://schemas.microsoft.com/office/drawing/2014/main" id="{A0EBFB9D-3D43-49E3-8AF9-6732F00DCE10}"/>
              </a:ext>
            </a:extLst>
          </p:cNvPr>
          <p:cNvSpPr txBox="1"/>
          <p:nvPr/>
        </p:nvSpPr>
        <p:spPr>
          <a:xfrm>
            <a:off x="423521" y="6338291"/>
            <a:ext cx="2503544" cy="408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/>
          <a:p>
            <a:pPr algn="l">
              <a:lnSpc>
                <a:spcPct val="160000"/>
              </a:lnSpc>
              <a:defRPr sz="1500" b="0" cap="all">
                <a:latin typeface="GothamOT-ExtraLight"/>
                <a:ea typeface="GothamOT-ExtraLight"/>
                <a:cs typeface="GothamOT-ExtraLight"/>
                <a:sym typeface="Gotham OT ExtraLight"/>
              </a:defRPr>
            </a:pPr>
            <a:r>
              <a:rPr sz="750" dirty="0"/>
              <a:t>WE ARE PHARMAHEMP </a:t>
            </a:r>
            <a:r>
              <a:rPr sz="750" dirty="0">
                <a:solidFill>
                  <a:srgbClr val="4FF5A9"/>
                </a:solidFill>
              </a:rPr>
              <a:t>I</a:t>
            </a:r>
            <a:r>
              <a:rPr sz="750" dirty="0"/>
              <a:t> 202</a:t>
            </a:r>
            <a:r>
              <a:rPr lang="en-GB" sz="750" dirty="0"/>
              <a:t>1</a:t>
            </a:r>
            <a:r>
              <a:rPr sz="750" dirty="0"/>
              <a:t>  PHARMA HEMP ©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91370AA2-0CDE-42E3-AE65-D3BA7BDE589B}"/>
              </a:ext>
            </a:extLst>
          </p:cNvPr>
          <p:cNvSpPr/>
          <p:nvPr/>
        </p:nvSpPr>
        <p:spPr>
          <a:xfrm>
            <a:off x="450850" y="6385844"/>
            <a:ext cx="2379970" cy="1"/>
          </a:xfrm>
          <a:prstGeom prst="line">
            <a:avLst/>
          </a:prstGeom>
          <a:ln w="762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3" name="Information Classification: EXTERNAL">
            <a:extLst>
              <a:ext uri="{FF2B5EF4-FFF2-40B4-BE49-F238E27FC236}">
                <a16:creationId xmlns:a16="http://schemas.microsoft.com/office/drawing/2014/main" id="{7C4EE0E3-9C48-4905-8E39-4A473479FCC2}"/>
              </a:ext>
            </a:extLst>
          </p:cNvPr>
          <p:cNvSpPr txBox="1"/>
          <p:nvPr/>
        </p:nvSpPr>
        <p:spPr>
          <a:xfrm>
            <a:off x="8644689" y="6525019"/>
            <a:ext cx="3037591" cy="165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r">
              <a:lnSpc>
                <a:spcPct val="160000"/>
              </a:lnSpc>
              <a:defRPr sz="1100" b="0" cap="all">
                <a:solidFill>
                  <a:srgbClr val="D5D5D5"/>
                </a:solidFill>
                <a:latin typeface="Gotham OT"/>
                <a:ea typeface="Gotham OT"/>
                <a:cs typeface="Gotham OT"/>
                <a:sym typeface="Gotham OT"/>
              </a:defRPr>
            </a:lvl1pPr>
          </a:lstStyle>
          <a:p>
            <a:r>
              <a:rPr sz="550" dirty="0"/>
              <a:t>Information Classification: </a:t>
            </a:r>
            <a:r>
              <a:rPr lang="en-GB" sz="550" dirty="0"/>
              <a:t>CONFIDENTIAL, FOR PROFESSIONAL USE ONLY</a:t>
            </a:r>
            <a:r>
              <a:rPr sz="550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41E81EF-EBAA-5C41-91BC-8190B58AD4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4368" y="1276103"/>
            <a:ext cx="11102642" cy="4480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584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92" hidden="1">
            <a:extLst>
              <a:ext uri="{FF2B5EF4-FFF2-40B4-BE49-F238E27FC236}">
                <a16:creationId xmlns:a16="http://schemas.microsoft.com/office/drawing/2014/main" id="{F107E947-73F4-4337-B62F-9FA190CA86F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3"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93" name="Object 92" hidden="1">
                        <a:extLst>
                          <a:ext uri="{FF2B5EF4-FFF2-40B4-BE49-F238E27FC236}">
                            <a16:creationId xmlns:a16="http://schemas.microsoft.com/office/drawing/2014/main" id="{F107E947-73F4-4337-B62F-9FA190CA86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7192DA11-CC3D-4980-B541-FD00BC8764E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GB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7" name="Slika 6" descr="Slika, ki vsebuje besede risba, svetlo, znak, ura&#10;&#10;Opis je samodejno ustvarjen">
            <a:extLst>
              <a:ext uri="{FF2B5EF4-FFF2-40B4-BE49-F238E27FC236}">
                <a16:creationId xmlns:a16="http://schemas.microsoft.com/office/drawing/2014/main" id="{A6CA700A-E631-46FC-8223-42843DF934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97" y="314965"/>
            <a:ext cx="1732756" cy="377388"/>
          </a:xfrm>
          <a:prstGeom prst="rect">
            <a:avLst/>
          </a:prstGeom>
        </p:spPr>
      </p:pic>
      <p:sp>
        <p:nvSpPr>
          <p:cNvPr id="8" name="Group">
            <a:extLst>
              <a:ext uri="{FF2B5EF4-FFF2-40B4-BE49-F238E27FC236}">
                <a16:creationId xmlns:a16="http://schemas.microsoft.com/office/drawing/2014/main" id="{A0EBFB9D-3D43-49E3-8AF9-6732F00DCE10}"/>
              </a:ext>
            </a:extLst>
          </p:cNvPr>
          <p:cNvSpPr txBox="1"/>
          <p:nvPr/>
        </p:nvSpPr>
        <p:spPr>
          <a:xfrm>
            <a:off x="423521" y="6338291"/>
            <a:ext cx="2503544" cy="408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/>
          <a:p>
            <a:pPr algn="l">
              <a:lnSpc>
                <a:spcPct val="160000"/>
              </a:lnSpc>
              <a:defRPr sz="1500" b="0" cap="all">
                <a:latin typeface="GothamOT-ExtraLight"/>
                <a:ea typeface="GothamOT-ExtraLight"/>
                <a:cs typeface="GothamOT-ExtraLight"/>
                <a:sym typeface="Gotham OT ExtraLight"/>
              </a:defRPr>
            </a:pPr>
            <a:r>
              <a:rPr sz="750" dirty="0"/>
              <a:t>WE ARE PHARMAHEMP </a:t>
            </a:r>
            <a:r>
              <a:rPr sz="750" dirty="0">
                <a:solidFill>
                  <a:srgbClr val="4FF5A9"/>
                </a:solidFill>
              </a:rPr>
              <a:t>I</a:t>
            </a:r>
            <a:r>
              <a:rPr sz="750" dirty="0"/>
              <a:t> 202</a:t>
            </a:r>
            <a:r>
              <a:rPr lang="en-GB" sz="750" dirty="0"/>
              <a:t>1</a:t>
            </a:r>
            <a:r>
              <a:rPr sz="750" dirty="0"/>
              <a:t>  PHARMA HEMP ©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91370AA2-0CDE-42E3-AE65-D3BA7BDE589B}"/>
              </a:ext>
            </a:extLst>
          </p:cNvPr>
          <p:cNvSpPr/>
          <p:nvPr/>
        </p:nvSpPr>
        <p:spPr>
          <a:xfrm>
            <a:off x="450850" y="6385844"/>
            <a:ext cx="2379970" cy="1"/>
          </a:xfrm>
          <a:prstGeom prst="line">
            <a:avLst/>
          </a:prstGeom>
          <a:ln w="762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3" name="Information Classification: EXTERNAL">
            <a:extLst>
              <a:ext uri="{FF2B5EF4-FFF2-40B4-BE49-F238E27FC236}">
                <a16:creationId xmlns:a16="http://schemas.microsoft.com/office/drawing/2014/main" id="{7C4EE0E3-9C48-4905-8E39-4A473479FCC2}"/>
              </a:ext>
            </a:extLst>
          </p:cNvPr>
          <p:cNvSpPr txBox="1"/>
          <p:nvPr/>
        </p:nvSpPr>
        <p:spPr>
          <a:xfrm>
            <a:off x="8644689" y="6525019"/>
            <a:ext cx="3037591" cy="165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r">
              <a:lnSpc>
                <a:spcPct val="160000"/>
              </a:lnSpc>
              <a:defRPr sz="1100" b="0" cap="all">
                <a:solidFill>
                  <a:srgbClr val="D5D5D5"/>
                </a:solidFill>
                <a:latin typeface="Gotham OT"/>
                <a:ea typeface="Gotham OT"/>
                <a:cs typeface="Gotham OT"/>
                <a:sym typeface="Gotham OT"/>
              </a:defRPr>
            </a:lvl1pPr>
          </a:lstStyle>
          <a:p>
            <a:r>
              <a:rPr sz="550" dirty="0"/>
              <a:t>Information Classification: </a:t>
            </a:r>
            <a:r>
              <a:rPr lang="en-GB" sz="550" dirty="0"/>
              <a:t>CONFIDENTIAL, FOR PROFESSIONAL USE ONLY</a:t>
            </a:r>
            <a:r>
              <a:rPr sz="550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D556A8F-824E-0846-B8B4-940FF884C0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75293" y="746931"/>
            <a:ext cx="8582621" cy="5364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716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92" hidden="1">
            <a:extLst>
              <a:ext uri="{FF2B5EF4-FFF2-40B4-BE49-F238E27FC236}">
                <a16:creationId xmlns:a16="http://schemas.microsoft.com/office/drawing/2014/main" id="{F107E947-73F4-4337-B62F-9FA190CA86F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7"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93" name="Object 92" hidden="1">
                        <a:extLst>
                          <a:ext uri="{FF2B5EF4-FFF2-40B4-BE49-F238E27FC236}">
                            <a16:creationId xmlns:a16="http://schemas.microsoft.com/office/drawing/2014/main" id="{F107E947-73F4-4337-B62F-9FA190CA86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7192DA11-CC3D-4980-B541-FD00BC8764E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GB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7" name="Slika 6" descr="Slika, ki vsebuje besede risba, svetlo, znak, ura&#10;&#10;Opis je samodejno ustvarjen">
            <a:extLst>
              <a:ext uri="{FF2B5EF4-FFF2-40B4-BE49-F238E27FC236}">
                <a16:creationId xmlns:a16="http://schemas.microsoft.com/office/drawing/2014/main" id="{A6CA700A-E631-46FC-8223-42843DF934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97" y="314965"/>
            <a:ext cx="1732756" cy="377388"/>
          </a:xfrm>
          <a:prstGeom prst="rect">
            <a:avLst/>
          </a:prstGeom>
        </p:spPr>
      </p:pic>
      <p:sp>
        <p:nvSpPr>
          <p:cNvPr id="8" name="Group">
            <a:extLst>
              <a:ext uri="{FF2B5EF4-FFF2-40B4-BE49-F238E27FC236}">
                <a16:creationId xmlns:a16="http://schemas.microsoft.com/office/drawing/2014/main" id="{A0EBFB9D-3D43-49E3-8AF9-6732F00DCE10}"/>
              </a:ext>
            </a:extLst>
          </p:cNvPr>
          <p:cNvSpPr txBox="1"/>
          <p:nvPr/>
        </p:nvSpPr>
        <p:spPr>
          <a:xfrm>
            <a:off x="423521" y="6338291"/>
            <a:ext cx="2503544" cy="408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/>
          <a:p>
            <a:pPr algn="l">
              <a:lnSpc>
                <a:spcPct val="160000"/>
              </a:lnSpc>
              <a:defRPr sz="1500" b="0" cap="all">
                <a:latin typeface="GothamOT-ExtraLight"/>
                <a:ea typeface="GothamOT-ExtraLight"/>
                <a:cs typeface="GothamOT-ExtraLight"/>
                <a:sym typeface="Gotham OT ExtraLight"/>
              </a:defRPr>
            </a:pPr>
            <a:r>
              <a:rPr sz="750" dirty="0"/>
              <a:t>WE ARE PHARMAHEMP </a:t>
            </a:r>
            <a:r>
              <a:rPr sz="750" dirty="0">
                <a:solidFill>
                  <a:srgbClr val="4FF5A9"/>
                </a:solidFill>
              </a:rPr>
              <a:t>I</a:t>
            </a:r>
            <a:r>
              <a:rPr sz="750" dirty="0"/>
              <a:t> 202</a:t>
            </a:r>
            <a:r>
              <a:rPr lang="en-GB" sz="750" dirty="0"/>
              <a:t>1</a:t>
            </a:r>
            <a:r>
              <a:rPr sz="750" dirty="0"/>
              <a:t>  PHARMA HEMP ©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91370AA2-0CDE-42E3-AE65-D3BA7BDE589B}"/>
              </a:ext>
            </a:extLst>
          </p:cNvPr>
          <p:cNvSpPr/>
          <p:nvPr/>
        </p:nvSpPr>
        <p:spPr>
          <a:xfrm>
            <a:off x="450850" y="6385844"/>
            <a:ext cx="2379970" cy="1"/>
          </a:xfrm>
          <a:prstGeom prst="line">
            <a:avLst/>
          </a:prstGeom>
          <a:ln w="762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3" name="Information Classification: EXTERNAL">
            <a:extLst>
              <a:ext uri="{FF2B5EF4-FFF2-40B4-BE49-F238E27FC236}">
                <a16:creationId xmlns:a16="http://schemas.microsoft.com/office/drawing/2014/main" id="{7C4EE0E3-9C48-4905-8E39-4A473479FCC2}"/>
              </a:ext>
            </a:extLst>
          </p:cNvPr>
          <p:cNvSpPr txBox="1"/>
          <p:nvPr/>
        </p:nvSpPr>
        <p:spPr>
          <a:xfrm>
            <a:off x="8644689" y="6525019"/>
            <a:ext cx="3037591" cy="165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r">
              <a:lnSpc>
                <a:spcPct val="160000"/>
              </a:lnSpc>
              <a:defRPr sz="1100" b="0" cap="all">
                <a:solidFill>
                  <a:srgbClr val="D5D5D5"/>
                </a:solidFill>
                <a:latin typeface="Gotham OT"/>
                <a:ea typeface="Gotham OT"/>
                <a:cs typeface="Gotham OT"/>
                <a:sym typeface="Gotham OT"/>
              </a:defRPr>
            </a:lvl1pPr>
          </a:lstStyle>
          <a:p>
            <a:r>
              <a:rPr sz="550" dirty="0"/>
              <a:t>Information Classification: </a:t>
            </a:r>
            <a:r>
              <a:rPr lang="en-GB" sz="550" dirty="0"/>
              <a:t>CONFIDENTIAL, FOR PROFESSIONAL USE ONLY</a:t>
            </a:r>
            <a:r>
              <a:rPr sz="550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54912D6-A31C-8E46-8F18-31222118E4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32649" y="651097"/>
            <a:ext cx="7370435" cy="566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5658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92" hidden="1">
            <a:extLst>
              <a:ext uri="{FF2B5EF4-FFF2-40B4-BE49-F238E27FC236}">
                <a16:creationId xmlns:a16="http://schemas.microsoft.com/office/drawing/2014/main" id="{F107E947-73F4-4337-B62F-9FA190CA86F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1"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93" name="Object 92" hidden="1">
                        <a:extLst>
                          <a:ext uri="{FF2B5EF4-FFF2-40B4-BE49-F238E27FC236}">
                            <a16:creationId xmlns:a16="http://schemas.microsoft.com/office/drawing/2014/main" id="{F107E947-73F4-4337-B62F-9FA190CA86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7192DA11-CC3D-4980-B541-FD00BC8764E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GB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7" name="Slika 6" descr="Slika, ki vsebuje besede risba, svetlo, znak, ura&#10;&#10;Opis je samodejno ustvarjen">
            <a:extLst>
              <a:ext uri="{FF2B5EF4-FFF2-40B4-BE49-F238E27FC236}">
                <a16:creationId xmlns:a16="http://schemas.microsoft.com/office/drawing/2014/main" id="{A6CA700A-E631-46FC-8223-42843DF934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97" y="314965"/>
            <a:ext cx="1732756" cy="377388"/>
          </a:xfrm>
          <a:prstGeom prst="rect">
            <a:avLst/>
          </a:prstGeom>
        </p:spPr>
      </p:pic>
      <p:sp>
        <p:nvSpPr>
          <p:cNvPr id="8" name="Group">
            <a:extLst>
              <a:ext uri="{FF2B5EF4-FFF2-40B4-BE49-F238E27FC236}">
                <a16:creationId xmlns:a16="http://schemas.microsoft.com/office/drawing/2014/main" id="{A0EBFB9D-3D43-49E3-8AF9-6732F00DCE10}"/>
              </a:ext>
            </a:extLst>
          </p:cNvPr>
          <p:cNvSpPr txBox="1"/>
          <p:nvPr/>
        </p:nvSpPr>
        <p:spPr>
          <a:xfrm>
            <a:off x="423521" y="6338291"/>
            <a:ext cx="2503544" cy="408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/>
          <a:p>
            <a:pPr algn="l">
              <a:lnSpc>
                <a:spcPct val="160000"/>
              </a:lnSpc>
              <a:defRPr sz="1500" b="0" cap="all">
                <a:latin typeface="GothamOT-ExtraLight"/>
                <a:ea typeface="GothamOT-ExtraLight"/>
                <a:cs typeface="GothamOT-ExtraLight"/>
                <a:sym typeface="Gotham OT ExtraLight"/>
              </a:defRPr>
            </a:pPr>
            <a:r>
              <a:rPr sz="750" dirty="0"/>
              <a:t>WE ARE PHARMAHEMP </a:t>
            </a:r>
            <a:r>
              <a:rPr sz="750" dirty="0">
                <a:solidFill>
                  <a:srgbClr val="4FF5A9"/>
                </a:solidFill>
              </a:rPr>
              <a:t>I</a:t>
            </a:r>
            <a:r>
              <a:rPr sz="750" dirty="0"/>
              <a:t> 202</a:t>
            </a:r>
            <a:r>
              <a:rPr lang="en-GB" sz="750" dirty="0"/>
              <a:t>1</a:t>
            </a:r>
            <a:r>
              <a:rPr sz="750" dirty="0"/>
              <a:t>  PHARMA HEMP ©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91370AA2-0CDE-42E3-AE65-D3BA7BDE589B}"/>
              </a:ext>
            </a:extLst>
          </p:cNvPr>
          <p:cNvSpPr/>
          <p:nvPr/>
        </p:nvSpPr>
        <p:spPr>
          <a:xfrm>
            <a:off x="450850" y="6385844"/>
            <a:ext cx="2379970" cy="1"/>
          </a:xfrm>
          <a:prstGeom prst="line">
            <a:avLst/>
          </a:prstGeom>
          <a:ln w="762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3" name="Information Classification: EXTERNAL">
            <a:extLst>
              <a:ext uri="{FF2B5EF4-FFF2-40B4-BE49-F238E27FC236}">
                <a16:creationId xmlns:a16="http://schemas.microsoft.com/office/drawing/2014/main" id="{7C4EE0E3-9C48-4905-8E39-4A473479FCC2}"/>
              </a:ext>
            </a:extLst>
          </p:cNvPr>
          <p:cNvSpPr txBox="1"/>
          <p:nvPr/>
        </p:nvSpPr>
        <p:spPr>
          <a:xfrm>
            <a:off x="8644689" y="6525019"/>
            <a:ext cx="3037591" cy="165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r">
              <a:lnSpc>
                <a:spcPct val="160000"/>
              </a:lnSpc>
              <a:defRPr sz="1100" b="0" cap="all">
                <a:solidFill>
                  <a:srgbClr val="D5D5D5"/>
                </a:solidFill>
                <a:latin typeface="Gotham OT"/>
                <a:ea typeface="Gotham OT"/>
                <a:cs typeface="Gotham OT"/>
                <a:sym typeface="Gotham OT"/>
              </a:defRPr>
            </a:lvl1pPr>
          </a:lstStyle>
          <a:p>
            <a:r>
              <a:rPr sz="550" dirty="0"/>
              <a:t>Information Classification: </a:t>
            </a:r>
            <a:r>
              <a:rPr lang="en-GB" sz="550" dirty="0"/>
              <a:t>CONFIDENTIAL, FOR PROFESSIONAL USE ONLY</a:t>
            </a:r>
            <a:r>
              <a:rPr sz="550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2C34476-4881-4840-AA37-E0F0FA8D44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54878" y="1451743"/>
            <a:ext cx="7865626" cy="4127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390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92" hidden="1">
            <a:extLst>
              <a:ext uri="{FF2B5EF4-FFF2-40B4-BE49-F238E27FC236}">
                <a16:creationId xmlns:a16="http://schemas.microsoft.com/office/drawing/2014/main" id="{F107E947-73F4-4337-B62F-9FA190CA86F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" name="think-cell Slide" r:id="rId7" imgW="395" imgH="394" progId="TCLayout.ActiveDocument.1">
                  <p:embed/>
                </p:oleObj>
              </mc:Choice>
              <mc:Fallback>
                <p:oleObj name="think-cell Slide" r:id="rId7" imgW="395" imgH="394" progId="TCLayout.ActiveDocument.1">
                  <p:embed/>
                  <p:pic>
                    <p:nvPicPr>
                      <p:cNvPr id="93" name="Object 92" hidden="1">
                        <a:extLst>
                          <a:ext uri="{FF2B5EF4-FFF2-40B4-BE49-F238E27FC236}">
                            <a16:creationId xmlns:a16="http://schemas.microsoft.com/office/drawing/2014/main" id="{F107E947-73F4-4337-B62F-9FA190CA86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7192DA11-CC3D-4980-B541-FD00BC8764E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GB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8374C2B-1245-4E26-9076-A733FBF2D6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4231" y="904304"/>
            <a:ext cx="5065303" cy="5296471"/>
          </a:xfrm>
        </p:spPr>
        <p:txBody>
          <a:bodyPr>
            <a:normAutofit/>
          </a:bodyPr>
          <a:lstStyle/>
          <a:p>
            <a:pPr marL="0"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400" b="1" dirty="0"/>
              <a:t>EKSTRAKCIJA</a:t>
            </a:r>
          </a:p>
          <a:p>
            <a:pPr marL="0"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GB" sz="1400" b="1" dirty="0"/>
          </a:p>
          <a:p>
            <a:pPr marL="271463" lvl="1" indent="-1968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Ekstrakcija</a:t>
            </a: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</a:t>
            </a:r>
            <a:r>
              <a:rPr lang="en-GB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separacijski</a:t>
            </a: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</a:t>
            </a: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kjer</a:t>
            </a: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ločimo</a:t>
            </a: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eno</a:t>
            </a: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komponento</a:t>
            </a: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ali</a:t>
            </a: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mešanico</a:t>
            </a: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</a:t>
            </a: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določenega</a:t>
            </a: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matriksa</a:t>
            </a: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GB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ponavadi</a:t>
            </a: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 v </a:t>
            </a:r>
            <a:r>
              <a:rPr lang="en-GB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ekstraktih</a:t>
            </a: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GB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koncentrirane</a:t>
            </a: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spojine</a:t>
            </a: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ki </a:t>
            </a:r>
            <a:r>
              <a:rPr lang="en-GB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nas</a:t>
            </a: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zanimajo</a:t>
            </a: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71463" lvl="1" indent="-1968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1463" lvl="1" indent="-1968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Najbolj</a:t>
            </a:r>
            <a:r>
              <a:rPr lang="en-GB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pogosti</a:t>
            </a:r>
            <a:r>
              <a:rPr lang="en-GB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 tipi </a:t>
            </a:r>
            <a:r>
              <a:rPr lang="en-GB" sz="1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ekstrakcije</a:t>
            </a:r>
            <a:r>
              <a:rPr lang="en-GB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 v </a:t>
            </a:r>
            <a:r>
              <a:rPr lang="en-GB" sz="1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svetu</a:t>
            </a:r>
            <a:r>
              <a:rPr lang="en-GB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konoplje</a:t>
            </a:r>
            <a:r>
              <a:rPr lang="en-GB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534988" lvl="2" indent="-1968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Hladno</a:t>
            </a:r>
            <a:r>
              <a:rPr lang="en-GB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stiskanje</a:t>
            </a:r>
            <a:r>
              <a:rPr lang="en-GB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GB" sz="1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npr</a:t>
            </a:r>
            <a:r>
              <a:rPr lang="en-GB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GB" sz="1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olja</a:t>
            </a:r>
            <a:r>
              <a:rPr lang="en-GB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bogatega</a:t>
            </a:r>
            <a:r>
              <a:rPr lang="en-GB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 z </a:t>
            </a:r>
            <a:r>
              <a:rPr lang="en-GB" sz="1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esencialnimi</a:t>
            </a:r>
            <a:r>
              <a:rPr lang="en-GB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maščobnimi</a:t>
            </a:r>
            <a:r>
              <a:rPr lang="en-GB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kislinami</a:t>
            </a:r>
            <a:r>
              <a:rPr lang="en-GB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iz</a:t>
            </a:r>
            <a:r>
              <a:rPr lang="en-GB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konopljinih</a:t>
            </a:r>
            <a:r>
              <a:rPr lang="en-GB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 semen)</a:t>
            </a:r>
          </a:p>
          <a:p>
            <a:pPr marL="534988" lvl="2" indent="-1968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Ekstrakcija</a:t>
            </a:r>
            <a:r>
              <a:rPr lang="en-GB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 z </a:t>
            </a:r>
            <a:r>
              <a:rPr lang="en-GB" sz="1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organskim</a:t>
            </a:r>
            <a:r>
              <a:rPr lang="en-GB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topilom</a:t>
            </a:r>
            <a:endParaRPr lang="en-GB" sz="14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534988" lvl="2" indent="-1968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Ekstrakcija</a:t>
            </a:r>
            <a:r>
              <a:rPr lang="en-GB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 s </a:t>
            </a:r>
            <a:r>
              <a:rPr lang="en-GB" sz="1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superkritičnim</a:t>
            </a:r>
            <a:r>
              <a:rPr lang="en-GB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</a:t>
            </a:r>
            <a:r>
              <a:rPr lang="en-GB" sz="1400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n-GB" sz="14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Slika 6" descr="Slika, ki vsebuje besede risba, svetlo, znak, ura&#10;&#10;Opis je samodejno ustvarjen">
            <a:extLst>
              <a:ext uri="{FF2B5EF4-FFF2-40B4-BE49-F238E27FC236}">
                <a16:creationId xmlns:a16="http://schemas.microsoft.com/office/drawing/2014/main" id="{A6CA700A-E631-46FC-8223-42843DF934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97" y="314965"/>
            <a:ext cx="1732756" cy="377388"/>
          </a:xfrm>
          <a:prstGeom prst="rect">
            <a:avLst/>
          </a:prstGeom>
        </p:spPr>
      </p:pic>
      <p:sp>
        <p:nvSpPr>
          <p:cNvPr id="8" name="Group">
            <a:extLst>
              <a:ext uri="{FF2B5EF4-FFF2-40B4-BE49-F238E27FC236}">
                <a16:creationId xmlns:a16="http://schemas.microsoft.com/office/drawing/2014/main" id="{A0EBFB9D-3D43-49E3-8AF9-6732F00DCE10}"/>
              </a:ext>
            </a:extLst>
          </p:cNvPr>
          <p:cNvSpPr txBox="1"/>
          <p:nvPr/>
        </p:nvSpPr>
        <p:spPr>
          <a:xfrm>
            <a:off x="423521" y="6338291"/>
            <a:ext cx="2503544" cy="408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/>
          <a:p>
            <a:pPr algn="l">
              <a:lnSpc>
                <a:spcPct val="160000"/>
              </a:lnSpc>
              <a:defRPr sz="1500" b="0" cap="all">
                <a:latin typeface="GothamOT-ExtraLight"/>
                <a:ea typeface="GothamOT-ExtraLight"/>
                <a:cs typeface="GothamOT-ExtraLight"/>
                <a:sym typeface="Gotham OT ExtraLight"/>
              </a:defRPr>
            </a:pPr>
            <a:r>
              <a:rPr sz="750" dirty="0"/>
              <a:t>WE ARE PHARMAHEMP </a:t>
            </a:r>
            <a:r>
              <a:rPr sz="750" dirty="0">
                <a:solidFill>
                  <a:srgbClr val="4FF5A9"/>
                </a:solidFill>
              </a:rPr>
              <a:t>I</a:t>
            </a:r>
            <a:r>
              <a:rPr sz="750" dirty="0"/>
              <a:t> 202</a:t>
            </a:r>
            <a:r>
              <a:rPr lang="en-GB" sz="750" dirty="0"/>
              <a:t>1</a:t>
            </a:r>
            <a:r>
              <a:rPr sz="750" dirty="0"/>
              <a:t>  PHARMA HEMP ©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91370AA2-0CDE-42E3-AE65-D3BA7BDE589B}"/>
              </a:ext>
            </a:extLst>
          </p:cNvPr>
          <p:cNvSpPr/>
          <p:nvPr/>
        </p:nvSpPr>
        <p:spPr>
          <a:xfrm>
            <a:off x="450850" y="6385844"/>
            <a:ext cx="2379970" cy="1"/>
          </a:xfrm>
          <a:prstGeom prst="line">
            <a:avLst/>
          </a:prstGeom>
          <a:ln w="762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9" name="OTLSHAPE_T_e9793d8b1971453b94e3eba57b34564e_Title">
            <a:extLst>
              <a:ext uri="{FF2B5EF4-FFF2-40B4-BE49-F238E27FC236}">
                <a16:creationId xmlns:a16="http://schemas.microsoft.com/office/drawing/2014/main" id="{90F03EF9-5DA0-41CD-A64F-9B96497195E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192110" y="3310307"/>
            <a:ext cx="153670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endParaRPr lang="en-GB" sz="900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Information Classification: EXTERNAL">
            <a:extLst>
              <a:ext uri="{FF2B5EF4-FFF2-40B4-BE49-F238E27FC236}">
                <a16:creationId xmlns:a16="http://schemas.microsoft.com/office/drawing/2014/main" id="{CF7A5B2D-DDC1-467F-8078-A9284F88CFCA}"/>
              </a:ext>
            </a:extLst>
          </p:cNvPr>
          <p:cNvSpPr txBox="1"/>
          <p:nvPr/>
        </p:nvSpPr>
        <p:spPr>
          <a:xfrm>
            <a:off x="8644689" y="6525019"/>
            <a:ext cx="3037591" cy="165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r">
              <a:lnSpc>
                <a:spcPct val="160000"/>
              </a:lnSpc>
              <a:defRPr sz="1100" b="0" cap="all">
                <a:solidFill>
                  <a:srgbClr val="D5D5D5"/>
                </a:solidFill>
                <a:latin typeface="Gotham OT"/>
                <a:ea typeface="Gotham OT"/>
                <a:cs typeface="Gotham OT"/>
                <a:sym typeface="Gotham OT"/>
              </a:defRPr>
            </a:lvl1pPr>
          </a:lstStyle>
          <a:p>
            <a:r>
              <a:rPr sz="550" dirty="0"/>
              <a:t>Information Classification: </a:t>
            </a:r>
            <a:r>
              <a:rPr lang="en-GB" sz="550" dirty="0"/>
              <a:t>CONFIDENTIAL, FOR PROFESSIONAL USE ONLY</a:t>
            </a:r>
            <a:r>
              <a:rPr sz="55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81150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92" hidden="1">
            <a:extLst>
              <a:ext uri="{FF2B5EF4-FFF2-40B4-BE49-F238E27FC236}">
                <a16:creationId xmlns:a16="http://schemas.microsoft.com/office/drawing/2014/main" id="{F107E947-73F4-4337-B62F-9FA190CA86F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3" name="think-cell Slide" r:id="rId7" imgW="395" imgH="394" progId="TCLayout.ActiveDocument.1">
                  <p:embed/>
                </p:oleObj>
              </mc:Choice>
              <mc:Fallback>
                <p:oleObj name="think-cell Slide" r:id="rId7" imgW="395" imgH="394" progId="TCLayout.ActiveDocument.1">
                  <p:embed/>
                  <p:pic>
                    <p:nvPicPr>
                      <p:cNvPr id="93" name="Object 92" hidden="1">
                        <a:extLst>
                          <a:ext uri="{FF2B5EF4-FFF2-40B4-BE49-F238E27FC236}">
                            <a16:creationId xmlns:a16="http://schemas.microsoft.com/office/drawing/2014/main" id="{F107E947-73F4-4337-B62F-9FA190CA86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7192DA11-CC3D-4980-B541-FD00BC8764E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GB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7" name="Slika 6" descr="Slika, ki vsebuje besede risba, svetlo, znak, ura&#10;&#10;Opis je samodejno ustvarjen">
            <a:extLst>
              <a:ext uri="{FF2B5EF4-FFF2-40B4-BE49-F238E27FC236}">
                <a16:creationId xmlns:a16="http://schemas.microsoft.com/office/drawing/2014/main" id="{A6CA700A-E631-46FC-8223-42843DF934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97" y="314965"/>
            <a:ext cx="1732756" cy="377388"/>
          </a:xfrm>
          <a:prstGeom prst="rect">
            <a:avLst/>
          </a:prstGeom>
        </p:spPr>
      </p:pic>
      <p:sp>
        <p:nvSpPr>
          <p:cNvPr id="8" name="Group">
            <a:extLst>
              <a:ext uri="{FF2B5EF4-FFF2-40B4-BE49-F238E27FC236}">
                <a16:creationId xmlns:a16="http://schemas.microsoft.com/office/drawing/2014/main" id="{A0EBFB9D-3D43-49E3-8AF9-6732F00DCE10}"/>
              </a:ext>
            </a:extLst>
          </p:cNvPr>
          <p:cNvSpPr txBox="1"/>
          <p:nvPr/>
        </p:nvSpPr>
        <p:spPr>
          <a:xfrm>
            <a:off x="423521" y="6338291"/>
            <a:ext cx="2503544" cy="408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/>
          <a:p>
            <a:pPr algn="l">
              <a:lnSpc>
                <a:spcPct val="160000"/>
              </a:lnSpc>
              <a:defRPr sz="1500" b="0" cap="all">
                <a:latin typeface="GothamOT-ExtraLight"/>
                <a:ea typeface="GothamOT-ExtraLight"/>
                <a:cs typeface="GothamOT-ExtraLight"/>
                <a:sym typeface="Gotham OT ExtraLight"/>
              </a:defRPr>
            </a:pPr>
            <a:r>
              <a:rPr sz="750" dirty="0"/>
              <a:t>WE ARE PHARMAHEMP </a:t>
            </a:r>
            <a:r>
              <a:rPr sz="750" dirty="0">
                <a:solidFill>
                  <a:srgbClr val="4FF5A9"/>
                </a:solidFill>
              </a:rPr>
              <a:t>I</a:t>
            </a:r>
            <a:r>
              <a:rPr sz="750" dirty="0"/>
              <a:t> 202</a:t>
            </a:r>
            <a:r>
              <a:rPr lang="en-GB" sz="750" dirty="0"/>
              <a:t>1</a:t>
            </a:r>
            <a:r>
              <a:rPr sz="750" dirty="0"/>
              <a:t>  PHARMA HEMP ©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91370AA2-0CDE-42E3-AE65-D3BA7BDE589B}"/>
              </a:ext>
            </a:extLst>
          </p:cNvPr>
          <p:cNvSpPr/>
          <p:nvPr/>
        </p:nvSpPr>
        <p:spPr>
          <a:xfrm>
            <a:off x="450850" y="6385844"/>
            <a:ext cx="2379970" cy="1"/>
          </a:xfrm>
          <a:prstGeom prst="line">
            <a:avLst/>
          </a:prstGeom>
          <a:ln w="762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9" name="OTLSHAPE_T_e9793d8b1971453b94e3eba57b34564e_Title">
            <a:extLst>
              <a:ext uri="{FF2B5EF4-FFF2-40B4-BE49-F238E27FC236}">
                <a16:creationId xmlns:a16="http://schemas.microsoft.com/office/drawing/2014/main" id="{90F03EF9-5DA0-41CD-A64F-9B96497195E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192110" y="3310307"/>
            <a:ext cx="153670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endParaRPr lang="en-GB" sz="900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Information Classification: EXTERNAL">
            <a:extLst>
              <a:ext uri="{FF2B5EF4-FFF2-40B4-BE49-F238E27FC236}">
                <a16:creationId xmlns:a16="http://schemas.microsoft.com/office/drawing/2014/main" id="{CF7A5B2D-DDC1-467F-8078-A9284F88CFCA}"/>
              </a:ext>
            </a:extLst>
          </p:cNvPr>
          <p:cNvSpPr txBox="1"/>
          <p:nvPr/>
        </p:nvSpPr>
        <p:spPr>
          <a:xfrm>
            <a:off x="8644689" y="6525019"/>
            <a:ext cx="3037591" cy="165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r">
              <a:lnSpc>
                <a:spcPct val="160000"/>
              </a:lnSpc>
              <a:defRPr sz="1100" b="0" cap="all">
                <a:solidFill>
                  <a:srgbClr val="D5D5D5"/>
                </a:solidFill>
                <a:latin typeface="Gotham OT"/>
                <a:ea typeface="Gotham OT"/>
                <a:cs typeface="Gotham OT"/>
                <a:sym typeface="Gotham OT"/>
              </a:defRPr>
            </a:lvl1pPr>
          </a:lstStyle>
          <a:p>
            <a:r>
              <a:rPr sz="550" dirty="0"/>
              <a:t>Information Classification: </a:t>
            </a:r>
            <a:r>
              <a:rPr lang="en-GB" sz="550" dirty="0"/>
              <a:t>CONFIDENTIAL, FOR PROFESSIONAL USE ONLY</a:t>
            </a:r>
            <a:r>
              <a:rPr sz="550" dirty="0"/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790B78-1E9D-7B44-886A-73B202FC87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2063" y="858152"/>
            <a:ext cx="9143136" cy="4904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593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92" hidden="1">
            <a:extLst>
              <a:ext uri="{FF2B5EF4-FFF2-40B4-BE49-F238E27FC236}">
                <a16:creationId xmlns:a16="http://schemas.microsoft.com/office/drawing/2014/main" id="{F107E947-73F4-4337-B62F-9FA190CA86F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1" name="think-cell Slide" r:id="rId7" imgW="395" imgH="394" progId="TCLayout.ActiveDocument.1">
                  <p:embed/>
                </p:oleObj>
              </mc:Choice>
              <mc:Fallback>
                <p:oleObj name="think-cell Slide" r:id="rId7" imgW="395" imgH="394" progId="TCLayout.ActiveDocument.1">
                  <p:embed/>
                  <p:pic>
                    <p:nvPicPr>
                      <p:cNvPr id="93" name="Object 92" hidden="1">
                        <a:extLst>
                          <a:ext uri="{FF2B5EF4-FFF2-40B4-BE49-F238E27FC236}">
                            <a16:creationId xmlns:a16="http://schemas.microsoft.com/office/drawing/2014/main" id="{F107E947-73F4-4337-B62F-9FA190CA86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7192DA11-CC3D-4980-B541-FD00BC8764E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GB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7" name="Slika 6" descr="Slika, ki vsebuje besede risba, svetlo, znak, ura&#10;&#10;Opis je samodejno ustvarjen">
            <a:extLst>
              <a:ext uri="{FF2B5EF4-FFF2-40B4-BE49-F238E27FC236}">
                <a16:creationId xmlns:a16="http://schemas.microsoft.com/office/drawing/2014/main" id="{A6CA700A-E631-46FC-8223-42843DF934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97" y="314965"/>
            <a:ext cx="1732756" cy="377388"/>
          </a:xfrm>
          <a:prstGeom prst="rect">
            <a:avLst/>
          </a:prstGeom>
        </p:spPr>
      </p:pic>
      <p:sp>
        <p:nvSpPr>
          <p:cNvPr id="8" name="Group">
            <a:extLst>
              <a:ext uri="{FF2B5EF4-FFF2-40B4-BE49-F238E27FC236}">
                <a16:creationId xmlns:a16="http://schemas.microsoft.com/office/drawing/2014/main" id="{A0EBFB9D-3D43-49E3-8AF9-6732F00DCE10}"/>
              </a:ext>
            </a:extLst>
          </p:cNvPr>
          <p:cNvSpPr txBox="1"/>
          <p:nvPr/>
        </p:nvSpPr>
        <p:spPr>
          <a:xfrm>
            <a:off x="423521" y="6338291"/>
            <a:ext cx="2503544" cy="408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/>
          <a:p>
            <a:pPr algn="l">
              <a:lnSpc>
                <a:spcPct val="160000"/>
              </a:lnSpc>
              <a:defRPr sz="1500" b="0" cap="all">
                <a:latin typeface="GothamOT-ExtraLight"/>
                <a:ea typeface="GothamOT-ExtraLight"/>
                <a:cs typeface="GothamOT-ExtraLight"/>
                <a:sym typeface="Gotham OT ExtraLight"/>
              </a:defRPr>
            </a:pPr>
            <a:r>
              <a:rPr sz="750" dirty="0"/>
              <a:t>WE ARE PHARMAHEMP </a:t>
            </a:r>
            <a:r>
              <a:rPr sz="750" dirty="0">
                <a:solidFill>
                  <a:srgbClr val="4FF5A9"/>
                </a:solidFill>
              </a:rPr>
              <a:t>I</a:t>
            </a:r>
            <a:r>
              <a:rPr sz="750" dirty="0"/>
              <a:t> 202</a:t>
            </a:r>
            <a:r>
              <a:rPr lang="en-GB" sz="750" dirty="0"/>
              <a:t>1</a:t>
            </a:r>
            <a:r>
              <a:rPr sz="750" dirty="0"/>
              <a:t>  PHARMA HEMP ©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91370AA2-0CDE-42E3-AE65-D3BA7BDE589B}"/>
              </a:ext>
            </a:extLst>
          </p:cNvPr>
          <p:cNvSpPr/>
          <p:nvPr/>
        </p:nvSpPr>
        <p:spPr>
          <a:xfrm>
            <a:off x="450850" y="6385844"/>
            <a:ext cx="2379970" cy="1"/>
          </a:xfrm>
          <a:prstGeom prst="line">
            <a:avLst/>
          </a:prstGeom>
          <a:ln w="762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9" name="OTLSHAPE_T_e9793d8b1971453b94e3eba57b34564e_Title">
            <a:extLst>
              <a:ext uri="{FF2B5EF4-FFF2-40B4-BE49-F238E27FC236}">
                <a16:creationId xmlns:a16="http://schemas.microsoft.com/office/drawing/2014/main" id="{90F03EF9-5DA0-41CD-A64F-9B96497195E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192110" y="3310307"/>
            <a:ext cx="153670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endParaRPr lang="en-GB" sz="900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Information Classification: EXTERNAL">
            <a:extLst>
              <a:ext uri="{FF2B5EF4-FFF2-40B4-BE49-F238E27FC236}">
                <a16:creationId xmlns:a16="http://schemas.microsoft.com/office/drawing/2014/main" id="{CF7A5B2D-DDC1-467F-8078-A9284F88CFCA}"/>
              </a:ext>
            </a:extLst>
          </p:cNvPr>
          <p:cNvSpPr txBox="1"/>
          <p:nvPr/>
        </p:nvSpPr>
        <p:spPr>
          <a:xfrm>
            <a:off x="8644689" y="6525019"/>
            <a:ext cx="3037591" cy="165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r">
              <a:lnSpc>
                <a:spcPct val="160000"/>
              </a:lnSpc>
              <a:defRPr sz="1100" b="0" cap="all">
                <a:solidFill>
                  <a:srgbClr val="D5D5D5"/>
                </a:solidFill>
                <a:latin typeface="Gotham OT"/>
                <a:ea typeface="Gotham OT"/>
                <a:cs typeface="Gotham OT"/>
                <a:sym typeface="Gotham OT"/>
              </a:defRPr>
            </a:lvl1pPr>
          </a:lstStyle>
          <a:p>
            <a:r>
              <a:rPr sz="550" dirty="0"/>
              <a:t>Information Classification: </a:t>
            </a:r>
            <a:r>
              <a:rPr lang="en-GB" sz="550" dirty="0"/>
              <a:t>CONFIDENTIAL, FOR PROFESSIONAL USE ONLY</a:t>
            </a:r>
            <a:r>
              <a:rPr sz="550" dirty="0"/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7169591-9036-0948-BA25-B2B15E33E2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2063" y="503659"/>
            <a:ext cx="8253495" cy="568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8893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92" hidden="1">
            <a:extLst>
              <a:ext uri="{FF2B5EF4-FFF2-40B4-BE49-F238E27FC236}">
                <a16:creationId xmlns:a16="http://schemas.microsoft.com/office/drawing/2014/main" id="{F107E947-73F4-4337-B62F-9FA190CA86F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7" name="think-cell Slide" r:id="rId7" imgW="395" imgH="394" progId="TCLayout.ActiveDocument.1">
                  <p:embed/>
                </p:oleObj>
              </mc:Choice>
              <mc:Fallback>
                <p:oleObj name="think-cell Slide" r:id="rId7" imgW="395" imgH="394" progId="TCLayout.ActiveDocument.1">
                  <p:embed/>
                  <p:pic>
                    <p:nvPicPr>
                      <p:cNvPr id="93" name="Object 92" hidden="1">
                        <a:extLst>
                          <a:ext uri="{FF2B5EF4-FFF2-40B4-BE49-F238E27FC236}">
                            <a16:creationId xmlns:a16="http://schemas.microsoft.com/office/drawing/2014/main" id="{F107E947-73F4-4337-B62F-9FA190CA86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7192DA11-CC3D-4980-B541-FD00BC8764E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GB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7" name="Slika 6" descr="Slika, ki vsebuje besede risba, svetlo, znak, ura&#10;&#10;Opis je samodejno ustvarjen">
            <a:extLst>
              <a:ext uri="{FF2B5EF4-FFF2-40B4-BE49-F238E27FC236}">
                <a16:creationId xmlns:a16="http://schemas.microsoft.com/office/drawing/2014/main" id="{A6CA700A-E631-46FC-8223-42843DF934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97" y="314965"/>
            <a:ext cx="1732756" cy="377388"/>
          </a:xfrm>
          <a:prstGeom prst="rect">
            <a:avLst/>
          </a:prstGeom>
        </p:spPr>
      </p:pic>
      <p:sp>
        <p:nvSpPr>
          <p:cNvPr id="8" name="Group">
            <a:extLst>
              <a:ext uri="{FF2B5EF4-FFF2-40B4-BE49-F238E27FC236}">
                <a16:creationId xmlns:a16="http://schemas.microsoft.com/office/drawing/2014/main" id="{A0EBFB9D-3D43-49E3-8AF9-6732F00DCE10}"/>
              </a:ext>
            </a:extLst>
          </p:cNvPr>
          <p:cNvSpPr txBox="1"/>
          <p:nvPr/>
        </p:nvSpPr>
        <p:spPr>
          <a:xfrm>
            <a:off x="423521" y="6338291"/>
            <a:ext cx="2503544" cy="408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/>
          <a:p>
            <a:pPr algn="l">
              <a:lnSpc>
                <a:spcPct val="160000"/>
              </a:lnSpc>
              <a:defRPr sz="1500" b="0" cap="all">
                <a:latin typeface="GothamOT-ExtraLight"/>
                <a:ea typeface="GothamOT-ExtraLight"/>
                <a:cs typeface="GothamOT-ExtraLight"/>
                <a:sym typeface="Gotham OT ExtraLight"/>
              </a:defRPr>
            </a:pPr>
            <a:r>
              <a:rPr sz="750" dirty="0"/>
              <a:t>WE ARE PHARMAHEMP </a:t>
            </a:r>
            <a:r>
              <a:rPr sz="750" dirty="0">
                <a:solidFill>
                  <a:srgbClr val="4FF5A9"/>
                </a:solidFill>
              </a:rPr>
              <a:t>I</a:t>
            </a:r>
            <a:r>
              <a:rPr sz="750" dirty="0"/>
              <a:t> 202</a:t>
            </a:r>
            <a:r>
              <a:rPr lang="en-GB" sz="750" dirty="0"/>
              <a:t>1</a:t>
            </a:r>
            <a:r>
              <a:rPr sz="750" dirty="0"/>
              <a:t>  PHARMA HEMP ©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91370AA2-0CDE-42E3-AE65-D3BA7BDE589B}"/>
              </a:ext>
            </a:extLst>
          </p:cNvPr>
          <p:cNvSpPr/>
          <p:nvPr/>
        </p:nvSpPr>
        <p:spPr>
          <a:xfrm>
            <a:off x="450850" y="6385844"/>
            <a:ext cx="2379970" cy="1"/>
          </a:xfrm>
          <a:prstGeom prst="line">
            <a:avLst/>
          </a:prstGeom>
          <a:ln w="762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9" name="OTLSHAPE_T_e9793d8b1971453b94e3eba57b34564e_Title">
            <a:extLst>
              <a:ext uri="{FF2B5EF4-FFF2-40B4-BE49-F238E27FC236}">
                <a16:creationId xmlns:a16="http://schemas.microsoft.com/office/drawing/2014/main" id="{90F03EF9-5DA0-41CD-A64F-9B96497195E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192110" y="3310307"/>
            <a:ext cx="153670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endParaRPr lang="en-GB" sz="900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Information Classification: EXTERNAL">
            <a:extLst>
              <a:ext uri="{FF2B5EF4-FFF2-40B4-BE49-F238E27FC236}">
                <a16:creationId xmlns:a16="http://schemas.microsoft.com/office/drawing/2014/main" id="{CF7A5B2D-DDC1-467F-8078-A9284F88CFCA}"/>
              </a:ext>
            </a:extLst>
          </p:cNvPr>
          <p:cNvSpPr txBox="1"/>
          <p:nvPr/>
        </p:nvSpPr>
        <p:spPr>
          <a:xfrm>
            <a:off x="8644689" y="6525019"/>
            <a:ext cx="3037591" cy="165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r">
              <a:lnSpc>
                <a:spcPct val="160000"/>
              </a:lnSpc>
              <a:defRPr sz="1100" b="0" cap="all">
                <a:solidFill>
                  <a:srgbClr val="D5D5D5"/>
                </a:solidFill>
                <a:latin typeface="Gotham OT"/>
                <a:ea typeface="Gotham OT"/>
                <a:cs typeface="Gotham OT"/>
                <a:sym typeface="Gotham OT"/>
              </a:defRPr>
            </a:lvl1pPr>
          </a:lstStyle>
          <a:p>
            <a:r>
              <a:rPr sz="550" dirty="0"/>
              <a:t>Information Classification: </a:t>
            </a:r>
            <a:r>
              <a:rPr lang="en-GB" sz="550" dirty="0"/>
              <a:t>CONFIDENTIAL, FOR PROFESSIONAL USE ONLY</a:t>
            </a:r>
            <a:r>
              <a:rPr sz="550" dirty="0"/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FF79FC3-56B8-284F-A88B-2B4FFCA831D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2063" y="1542698"/>
            <a:ext cx="7901042" cy="465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369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92" hidden="1">
            <a:extLst>
              <a:ext uri="{FF2B5EF4-FFF2-40B4-BE49-F238E27FC236}">
                <a16:creationId xmlns:a16="http://schemas.microsoft.com/office/drawing/2014/main" id="{F107E947-73F4-4337-B62F-9FA190CA86F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4" name="think-cell Slide" r:id="rId6" imgW="395" imgH="394" progId="TCLayout.ActiveDocument.1">
                  <p:embed/>
                </p:oleObj>
              </mc:Choice>
              <mc:Fallback>
                <p:oleObj name="think-cell Slide" r:id="rId6" imgW="395" imgH="394" progId="TCLayout.ActiveDocument.1">
                  <p:embed/>
                  <p:pic>
                    <p:nvPicPr>
                      <p:cNvPr id="93" name="Object 92" hidden="1">
                        <a:extLst>
                          <a:ext uri="{FF2B5EF4-FFF2-40B4-BE49-F238E27FC236}">
                            <a16:creationId xmlns:a16="http://schemas.microsoft.com/office/drawing/2014/main" id="{F107E947-73F4-4337-B62F-9FA190CA86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7192DA11-CC3D-4980-B541-FD00BC8764E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GB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7" name="Slika 6" descr="Slika, ki vsebuje besede risba, svetlo, znak, ura&#10;&#10;Opis je samodejno ustvarjen">
            <a:extLst>
              <a:ext uri="{FF2B5EF4-FFF2-40B4-BE49-F238E27FC236}">
                <a16:creationId xmlns:a16="http://schemas.microsoft.com/office/drawing/2014/main" id="{A6CA700A-E631-46FC-8223-42843DF934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97" y="314965"/>
            <a:ext cx="1732756" cy="377388"/>
          </a:xfrm>
          <a:prstGeom prst="rect">
            <a:avLst/>
          </a:prstGeom>
        </p:spPr>
      </p:pic>
      <p:sp>
        <p:nvSpPr>
          <p:cNvPr id="8" name="Group">
            <a:extLst>
              <a:ext uri="{FF2B5EF4-FFF2-40B4-BE49-F238E27FC236}">
                <a16:creationId xmlns:a16="http://schemas.microsoft.com/office/drawing/2014/main" id="{A0EBFB9D-3D43-49E3-8AF9-6732F00DCE10}"/>
              </a:ext>
            </a:extLst>
          </p:cNvPr>
          <p:cNvSpPr txBox="1"/>
          <p:nvPr/>
        </p:nvSpPr>
        <p:spPr>
          <a:xfrm>
            <a:off x="423521" y="6338291"/>
            <a:ext cx="2503544" cy="408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/>
          <a:p>
            <a:pPr algn="l">
              <a:lnSpc>
                <a:spcPct val="160000"/>
              </a:lnSpc>
              <a:defRPr sz="1500" b="0" cap="all">
                <a:latin typeface="GothamOT-ExtraLight"/>
                <a:ea typeface="GothamOT-ExtraLight"/>
                <a:cs typeface="GothamOT-ExtraLight"/>
                <a:sym typeface="Gotham OT ExtraLight"/>
              </a:defRPr>
            </a:pPr>
            <a:r>
              <a:rPr sz="750" dirty="0"/>
              <a:t>WE ARE PHARMAHEMP </a:t>
            </a:r>
            <a:r>
              <a:rPr sz="750" dirty="0">
                <a:solidFill>
                  <a:srgbClr val="4FF5A9"/>
                </a:solidFill>
              </a:rPr>
              <a:t>I</a:t>
            </a:r>
            <a:r>
              <a:rPr sz="750" dirty="0"/>
              <a:t> 202</a:t>
            </a:r>
            <a:r>
              <a:rPr lang="en-GB" sz="750" dirty="0"/>
              <a:t>1</a:t>
            </a:r>
            <a:r>
              <a:rPr sz="750" dirty="0"/>
              <a:t>  PHARMA HEMP ©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91370AA2-0CDE-42E3-AE65-D3BA7BDE589B}"/>
              </a:ext>
            </a:extLst>
          </p:cNvPr>
          <p:cNvSpPr/>
          <p:nvPr/>
        </p:nvSpPr>
        <p:spPr>
          <a:xfrm>
            <a:off x="450850" y="6385844"/>
            <a:ext cx="2379970" cy="1"/>
          </a:xfrm>
          <a:prstGeom prst="line">
            <a:avLst/>
          </a:prstGeom>
          <a:ln w="762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" name="Information Classification: EXTERNAL">
            <a:extLst>
              <a:ext uri="{FF2B5EF4-FFF2-40B4-BE49-F238E27FC236}">
                <a16:creationId xmlns:a16="http://schemas.microsoft.com/office/drawing/2014/main" id="{CF7A5B2D-DDC1-467F-8078-A9284F88CFCA}"/>
              </a:ext>
            </a:extLst>
          </p:cNvPr>
          <p:cNvSpPr txBox="1"/>
          <p:nvPr/>
        </p:nvSpPr>
        <p:spPr>
          <a:xfrm>
            <a:off x="8644689" y="6525019"/>
            <a:ext cx="3037591" cy="165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r">
              <a:lnSpc>
                <a:spcPct val="160000"/>
              </a:lnSpc>
              <a:defRPr sz="1100" b="0" cap="all">
                <a:solidFill>
                  <a:srgbClr val="D5D5D5"/>
                </a:solidFill>
                <a:latin typeface="Gotham OT"/>
                <a:ea typeface="Gotham OT"/>
                <a:cs typeface="Gotham OT"/>
                <a:sym typeface="Gotham OT"/>
              </a:defRPr>
            </a:lvl1pPr>
          </a:lstStyle>
          <a:p>
            <a:r>
              <a:rPr sz="550" dirty="0"/>
              <a:t>Information Classification: </a:t>
            </a:r>
            <a:r>
              <a:rPr lang="en-GB" sz="550" dirty="0"/>
              <a:t>CONFIDENTIAL, FOR PROFESSIONAL USE ONLY</a:t>
            </a:r>
            <a:r>
              <a:rPr sz="550" dirty="0"/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A0C617-DB26-3B4A-A130-91106D16EB3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23380" y="472155"/>
            <a:ext cx="7540303" cy="575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5460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92" hidden="1">
            <a:extLst>
              <a:ext uri="{FF2B5EF4-FFF2-40B4-BE49-F238E27FC236}">
                <a16:creationId xmlns:a16="http://schemas.microsoft.com/office/drawing/2014/main" id="{F107E947-73F4-4337-B62F-9FA190CA86F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9" name="think-cell Slide" r:id="rId7" imgW="395" imgH="394" progId="TCLayout.ActiveDocument.1">
                  <p:embed/>
                </p:oleObj>
              </mc:Choice>
              <mc:Fallback>
                <p:oleObj name="think-cell Slide" r:id="rId7" imgW="395" imgH="394" progId="TCLayout.ActiveDocument.1">
                  <p:embed/>
                  <p:pic>
                    <p:nvPicPr>
                      <p:cNvPr id="93" name="Object 92" hidden="1">
                        <a:extLst>
                          <a:ext uri="{FF2B5EF4-FFF2-40B4-BE49-F238E27FC236}">
                            <a16:creationId xmlns:a16="http://schemas.microsoft.com/office/drawing/2014/main" id="{F107E947-73F4-4337-B62F-9FA190CA86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7192DA11-CC3D-4980-B541-FD00BC8764E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GB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7" name="Slika 6" descr="Slika, ki vsebuje besede risba, svetlo, znak, ura&#10;&#10;Opis je samodejno ustvarjen">
            <a:extLst>
              <a:ext uri="{FF2B5EF4-FFF2-40B4-BE49-F238E27FC236}">
                <a16:creationId xmlns:a16="http://schemas.microsoft.com/office/drawing/2014/main" id="{A6CA700A-E631-46FC-8223-42843DF934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97" y="314965"/>
            <a:ext cx="1732756" cy="377388"/>
          </a:xfrm>
          <a:prstGeom prst="rect">
            <a:avLst/>
          </a:prstGeom>
        </p:spPr>
      </p:pic>
      <p:sp>
        <p:nvSpPr>
          <p:cNvPr id="8" name="Group">
            <a:extLst>
              <a:ext uri="{FF2B5EF4-FFF2-40B4-BE49-F238E27FC236}">
                <a16:creationId xmlns:a16="http://schemas.microsoft.com/office/drawing/2014/main" id="{A0EBFB9D-3D43-49E3-8AF9-6732F00DCE10}"/>
              </a:ext>
            </a:extLst>
          </p:cNvPr>
          <p:cNvSpPr txBox="1"/>
          <p:nvPr/>
        </p:nvSpPr>
        <p:spPr>
          <a:xfrm>
            <a:off x="423521" y="6338291"/>
            <a:ext cx="2503544" cy="408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/>
          <a:p>
            <a:pPr algn="l">
              <a:lnSpc>
                <a:spcPct val="160000"/>
              </a:lnSpc>
              <a:defRPr sz="1500" b="0" cap="all">
                <a:latin typeface="GothamOT-ExtraLight"/>
                <a:ea typeface="GothamOT-ExtraLight"/>
                <a:cs typeface="GothamOT-ExtraLight"/>
                <a:sym typeface="Gotham OT ExtraLight"/>
              </a:defRPr>
            </a:pPr>
            <a:r>
              <a:rPr sz="750" dirty="0"/>
              <a:t>WE ARE PHARMAHEMP </a:t>
            </a:r>
            <a:r>
              <a:rPr sz="750" dirty="0">
                <a:solidFill>
                  <a:srgbClr val="4FF5A9"/>
                </a:solidFill>
              </a:rPr>
              <a:t>I</a:t>
            </a:r>
            <a:r>
              <a:rPr sz="750" dirty="0"/>
              <a:t> 202</a:t>
            </a:r>
            <a:r>
              <a:rPr lang="en-GB" sz="750" dirty="0"/>
              <a:t>1</a:t>
            </a:r>
            <a:r>
              <a:rPr sz="750" dirty="0"/>
              <a:t>  PHARMA HEMP ©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91370AA2-0CDE-42E3-AE65-D3BA7BDE589B}"/>
              </a:ext>
            </a:extLst>
          </p:cNvPr>
          <p:cNvSpPr/>
          <p:nvPr/>
        </p:nvSpPr>
        <p:spPr>
          <a:xfrm>
            <a:off x="450850" y="6385844"/>
            <a:ext cx="2379970" cy="1"/>
          </a:xfrm>
          <a:prstGeom prst="line">
            <a:avLst/>
          </a:prstGeom>
          <a:ln w="762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9" name="OTLSHAPE_T_e9793d8b1971453b94e3eba57b34564e_Title">
            <a:extLst>
              <a:ext uri="{FF2B5EF4-FFF2-40B4-BE49-F238E27FC236}">
                <a16:creationId xmlns:a16="http://schemas.microsoft.com/office/drawing/2014/main" id="{90F03EF9-5DA0-41CD-A64F-9B96497195E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192110" y="3310307"/>
            <a:ext cx="153670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endParaRPr lang="en-GB" sz="900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Information Classification: EXTERNAL">
            <a:extLst>
              <a:ext uri="{FF2B5EF4-FFF2-40B4-BE49-F238E27FC236}">
                <a16:creationId xmlns:a16="http://schemas.microsoft.com/office/drawing/2014/main" id="{CF7A5B2D-DDC1-467F-8078-A9284F88CFCA}"/>
              </a:ext>
            </a:extLst>
          </p:cNvPr>
          <p:cNvSpPr txBox="1"/>
          <p:nvPr/>
        </p:nvSpPr>
        <p:spPr>
          <a:xfrm>
            <a:off x="8644689" y="6525019"/>
            <a:ext cx="3037591" cy="165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r">
              <a:lnSpc>
                <a:spcPct val="160000"/>
              </a:lnSpc>
              <a:defRPr sz="1100" b="0" cap="all">
                <a:solidFill>
                  <a:srgbClr val="D5D5D5"/>
                </a:solidFill>
                <a:latin typeface="Gotham OT"/>
                <a:ea typeface="Gotham OT"/>
                <a:cs typeface="Gotham OT"/>
                <a:sym typeface="Gotham OT"/>
              </a:defRPr>
            </a:lvl1pPr>
          </a:lstStyle>
          <a:p>
            <a:r>
              <a:rPr sz="550" dirty="0"/>
              <a:t>Information Classification: </a:t>
            </a:r>
            <a:r>
              <a:rPr lang="en-GB" sz="550" dirty="0"/>
              <a:t>CONFIDENTIAL, FOR PROFESSIONAL USE ONLY</a:t>
            </a:r>
            <a:r>
              <a:rPr sz="550" dirty="0"/>
              <a:t> </a:t>
            </a:r>
          </a:p>
        </p:txBody>
      </p:sp>
      <p:pic>
        <p:nvPicPr>
          <p:cNvPr id="31747" name="Picture 3" descr="MoSES system - SK Škrlj">
            <a:extLst>
              <a:ext uri="{FF2B5EF4-FFF2-40B4-BE49-F238E27FC236}">
                <a16:creationId xmlns:a16="http://schemas.microsoft.com/office/drawing/2014/main" id="{A8C10B89-3D2C-0148-9035-5CA3D63FA7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2063" y="501864"/>
            <a:ext cx="7871620" cy="5698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65520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92" hidden="1">
            <a:extLst>
              <a:ext uri="{FF2B5EF4-FFF2-40B4-BE49-F238E27FC236}">
                <a16:creationId xmlns:a16="http://schemas.microsoft.com/office/drawing/2014/main" id="{F107E947-73F4-4337-B62F-9FA190CA86F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9" name="think-cell Slide" r:id="rId7" imgW="395" imgH="394" progId="TCLayout.ActiveDocument.1">
                  <p:embed/>
                </p:oleObj>
              </mc:Choice>
              <mc:Fallback>
                <p:oleObj name="think-cell Slide" r:id="rId7" imgW="395" imgH="394" progId="TCLayout.ActiveDocument.1">
                  <p:embed/>
                  <p:pic>
                    <p:nvPicPr>
                      <p:cNvPr id="93" name="Object 92" hidden="1">
                        <a:extLst>
                          <a:ext uri="{FF2B5EF4-FFF2-40B4-BE49-F238E27FC236}">
                            <a16:creationId xmlns:a16="http://schemas.microsoft.com/office/drawing/2014/main" id="{F107E947-73F4-4337-B62F-9FA190CA86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7192DA11-CC3D-4980-B541-FD00BC8764E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GB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7" name="Slika 6" descr="Slika, ki vsebuje besede risba, svetlo, znak, ura&#10;&#10;Opis je samodejno ustvarjen">
            <a:extLst>
              <a:ext uri="{FF2B5EF4-FFF2-40B4-BE49-F238E27FC236}">
                <a16:creationId xmlns:a16="http://schemas.microsoft.com/office/drawing/2014/main" id="{A6CA700A-E631-46FC-8223-42843DF934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97" y="314965"/>
            <a:ext cx="1732756" cy="377388"/>
          </a:xfrm>
          <a:prstGeom prst="rect">
            <a:avLst/>
          </a:prstGeom>
        </p:spPr>
      </p:pic>
      <p:sp>
        <p:nvSpPr>
          <p:cNvPr id="8" name="Group">
            <a:extLst>
              <a:ext uri="{FF2B5EF4-FFF2-40B4-BE49-F238E27FC236}">
                <a16:creationId xmlns:a16="http://schemas.microsoft.com/office/drawing/2014/main" id="{A0EBFB9D-3D43-49E3-8AF9-6732F00DCE10}"/>
              </a:ext>
            </a:extLst>
          </p:cNvPr>
          <p:cNvSpPr txBox="1"/>
          <p:nvPr/>
        </p:nvSpPr>
        <p:spPr>
          <a:xfrm>
            <a:off x="423521" y="6338291"/>
            <a:ext cx="2503544" cy="408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/>
          <a:p>
            <a:pPr algn="l">
              <a:lnSpc>
                <a:spcPct val="160000"/>
              </a:lnSpc>
              <a:defRPr sz="1500" b="0" cap="all">
                <a:latin typeface="GothamOT-ExtraLight"/>
                <a:ea typeface="GothamOT-ExtraLight"/>
                <a:cs typeface="GothamOT-ExtraLight"/>
                <a:sym typeface="Gotham OT ExtraLight"/>
              </a:defRPr>
            </a:pPr>
            <a:r>
              <a:rPr sz="750" dirty="0"/>
              <a:t>WE ARE PHARMAHEMP </a:t>
            </a:r>
            <a:r>
              <a:rPr sz="750" dirty="0">
                <a:solidFill>
                  <a:srgbClr val="4FF5A9"/>
                </a:solidFill>
              </a:rPr>
              <a:t>I</a:t>
            </a:r>
            <a:r>
              <a:rPr sz="750" dirty="0"/>
              <a:t> 202</a:t>
            </a:r>
            <a:r>
              <a:rPr lang="en-GB" sz="750" dirty="0"/>
              <a:t>1</a:t>
            </a:r>
            <a:r>
              <a:rPr sz="750" dirty="0"/>
              <a:t>  PHARMA HEMP ©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91370AA2-0CDE-42E3-AE65-D3BA7BDE589B}"/>
              </a:ext>
            </a:extLst>
          </p:cNvPr>
          <p:cNvSpPr/>
          <p:nvPr/>
        </p:nvSpPr>
        <p:spPr>
          <a:xfrm>
            <a:off x="450850" y="6385844"/>
            <a:ext cx="2379970" cy="1"/>
          </a:xfrm>
          <a:prstGeom prst="line">
            <a:avLst/>
          </a:prstGeom>
          <a:ln w="762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9" name="OTLSHAPE_T_e9793d8b1971453b94e3eba57b34564e_Title">
            <a:extLst>
              <a:ext uri="{FF2B5EF4-FFF2-40B4-BE49-F238E27FC236}">
                <a16:creationId xmlns:a16="http://schemas.microsoft.com/office/drawing/2014/main" id="{90F03EF9-5DA0-41CD-A64F-9B96497195E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192110" y="3310307"/>
            <a:ext cx="153670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endParaRPr lang="en-GB" sz="900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Information Classification: EXTERNAL">
            <a:extLst>
              <a:ext uri="{FF2B5EF4-FFF2-40B4-BE49-F238E27FC236}">
                <a16:creationId xmlns:a16="http://schemas.microsoft.com/office/drawing/2014/main" id="{CF7A5B2D-DDC1-467F-8078-A9284F88CFCA}"/>
              </a:ext>
            </a:extLst>
          </p:cNvPr>
          <p:cNvSpPr txBox="1"/>
          <p:nvPr/>
        </p:nvSpPr>
        <p:spPr>
          <a:xfrm>
            <a:off x="8644689" y="6525019"/>
            <a:ext cx="3037591" cy="165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r">
              <a:lnSpc>
                <a:spcPct val="160000"/>
              </a:lnSpc>
              <a:defRPr sz="1100" b="0" cap="all">
                <a:solidFill>
                  <a:srgbClr val="D5D5D5"/>
                </a:solidFill>
                <a:latin typeface="Gotham OT"/>
                <a:ea typeface="Gotham OT"/>
                <a:cs typeface="Gotham OT"/>
                <a:sym typeface="Gotham OT"/>
              </a:defRPr>
            </a:lvl1pPr>
          </a:lstStyle>
          <a:p>
            <a:r>
              <a:rPr sz="550" dirty="0"/>
              <a:t>Information Classification: </a:t>
            </a:r>
            <a:r>
              <a:rPr lang="en-GB" sz="550" dirty="0"/>
              <a:t>CONFIDENTIAL, FOR PROFESSIONAL USE ONLY</a:t>
            </a:r>
            <a:r>
              <a:rPr sz="550" dirty="0"/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4937B41-935E-B244-A54E-49C98574739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1442" y="1654722"/>
            <a:ext cx="5018831" cy="353456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9D447C1-4A63-4C49-9BCC-D4A5AE4EFA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50067" y="1654723"/>
            <a:ext cx="4140491" cy="3534565"/>
          </a:xfrm>
          <a:prstGeom prst="rect">
            <a:avLst/>
          </a:prstGeom>
        </p:spPr>
      </p:pic>
      <p:sp>
        <p:nvSpPr>
          <p:cNvPr id="14" name="TextBox 1">
            <a:extLst>
              <a:ext uri="{FF2B5EF4-FFF2-40B4-BE49-F238E27FC236}">
                <a16:creationId xmlns:a16="http://schemas.microsoft.com/office/drawing/2014/main" id="{156C1867-1525-D34F-A74F-68F25015F94E}"/>
              </a:ext>
            </a:extLst>
          </p:cNvPr>
          <p:cNvSpPr txBox="1"/>
          <p:nvPr/>
        </p:nvSpPr>
        <p:spPr>
          <a:xfrm>
            <a:off x="2797867" y="1077387"/>
            <a:ext cx="825980" cy="36933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b="1" dirty="0"/>
              <a:t>H</a:t>
            </a:r>
            <a:r>
              <a:rPr lang="en-US" b="1" baseline="-25000" dirty="0"/>
              <a:t>2</a:t>
            </a:r>
            <a:r>
              <a:rPr lang="en-US" b="1" dirty="0"/>
              <a:t>O</a:t>
            </a:r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53DC1CC6-BE5A-D640-912F-DBB329FF84C8}"/>
              </a:ext>
            </a:extLst>
          </p:cNvPr>
          <p:cNvSpPr txBox="1"/>
          <p:nvPr/>
        </p:nvSpPr>
        <p:spPr>
          <a:xfrm>
            <a:off x="9337504" y="1077387"/>
            <a:ext cx="825980" cy="36933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b="1" dirty="0"/>
              <a:t>CO</a:t>
            </a:r>
            <a:r>
              <a:rPr lang="en-US" b="1" baseline="-25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907018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92" hidden="1">
            <a:extLst>
              <a:ext uri="{FF2B5EF4-FFF2-40B4-BE49-F238E27FC236}">
                <a16:creationId xmlns:a16="http://schemas.microsoft.com/office/drawing/2014/main" id="{F107E947-73F4-4337-B62F-9FA190CA86F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3" name="think-cell Slide" r:id="rId7" imgW="395" imgH="394" progId="TCLayout.ActiveDocument.1">
                  <p:embed/>
                </p:oleObj>
              </mc:Choice>
              <mc:Fallback>
                <p:oleObj name="think-cell Slide" r:id="rId7" imgW="395" imgH="394" progId="TCLayout.ActiveDocument.1">
                  <p:embed/>
                  <p:pic>
                    <p:nvPicPr>
                      <p:cNvPr id="93" name="Object 92" hidden="1">
                        <a:extLst>
                          <a:ext uri="{FF2B5EF4-FFF2-40B4-BE49-F238E27FC236}">
                            <a16:creationId xmlns:a16="http://schemas.microsoft.com/office/drawing/2014/main" id="{F107E947-73F4-4337-B62F-9FA190CA86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7192DA11-CC3D-4980-B541-FD00BC8764E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GB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7" name="Slika 6" descr="Slika, ki vsebuje besede risba, svetlo, znak, ura&#10;&#10;Opis je samodejno ustvarjen">
            <a:extLst>
              <a:ext uri="{FF2B5EF4-FFF2-40B4-BE49-F238E27FC236}">
                <a16:creationId xmlns:a16="http://schemas.microsoft.com/office/drawing/2014/main" id="{A6CA700A-E631-46FC-8223-42843DF934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97" y="314965"/>
            <a:ext cx="1732756" cy="377388"/>
          </a:xfrm>
          <a:prstGeom prst="rect">
            <a:avLst/>
          </a:prstGeom>
        </p:spPr>
      </p:pic>
      <p:sp>
        <p:nvSpPr>
          <p:cNvPr id="8" name="Group">
            <a:extLst>
              <a:ext uri="{FF2B5EF4-FFF2-40B4-BE49-F238E27FC236}">
                <a16:creationId xmlns:a16="http://schemas.microsoft.com/office/drawing/2014/main" id="{A0EBFB9D-3D43-49E3-8AF9-6732F00DCE10}"/>
              </a:ext>
            </a:extLst>
          </p:cNvPr>
          <p:cNvSpPr txBox="1"/>
          <p:nvPr/>
        </p:nvSpPr>
        <p:spPr>
          <a:xfrm>
            <a:off x="423521" y="6338291"/>
            <a:ext cx="2503544" cy="408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/>
          <a:p>
            <a:pPr algn="l">
              <a:lnSpc>
                <a:spcPct val="160000"/>
              </a:lnSpc>
              <a:defRPr sz="1500" b="0" cap="all">
                <a:latin typeface="GothamOT-ExtraLight"/>
                <a:ea typeface="GothamOT-ExtraLight"/>
                <a:cs typeface="GothamOT-ExtraLight"/>
                <a:sym typeface="Gotham OT ExtraLight"/>
              </a:defRPr>
            </a:pPr>
            <a:r>
              <a:rPr sz="750" dirty="0"/>
              <a:t>WE ARE PHARMAHEMP </a:t>
            </a:r>
            <a:r>
              <a:rPr sz="750" dirty="0">
                <a:solidFill>
                  <a:srgbClr val="4FF5A9"/>
                </a:solidFill>
              </a:rPr>
              <a:t>I</a:t>
            </a:r>
            <a:r>
              <a:rPr sz="750" dirty="0"/>
              <a:t> 202</a:t>
            </a:r>
            <a:r>
              <a:rPr lang="en-GB" sz="750" dirty="0"/>
              <a:t>1</a:t>
            </a:r>
            <a:r>
              <a:rPr sz="750" dirty="0"/>
              <a:t>  PHARMA HEMP ©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91370AA2-0CDE-42E3-AE65-D3BA7BDE589B}"/>
              </a:ext>
            </a:extLst>
          </p:cNvPr>
          <p:cNvSpPr/>
          <p:nvPr/>
        </p:nvSpPr>
        <p:spPr>
          <a:xfrm>
            <a:off x="450850" y="6385844"/>
            <a:ext cx="2379970" cy="1"/>
          </a:xfrm>
          <a:prstGeom prst="line">
            <a:avLst/>
          </a:prstGeom>
          <a:ln w="762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9" name="OTLSHAPE_T_e9793d8b1971453b94e3eba57b34564e_Title">
            <a:extLst>
              <a:ext uri="{FF2B5EF4-FFF2-40B4-BE49-F238E27FC236}">
                <a16:creationId xmlns:a16="http://schemas.microsoft.com/office/drawing/2014/main" id="{90F03EF9-5DA0-41CD-A64F-9B96497195E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192110" y="3310307"/>
            <a:ext cx="153670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endParaRPr lang="en-GB" sz="900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Information Classification: EXTERNAL">
            <a:extLst>
              <a:ext uri="{FF2B5EF4-FFF2-40B4-BE49-F238E27FC236}">
                <a16:creationId xmlns:a16="http://schemas.microsoft.com/office/drawing/2014/main" id="{CF7A5B2D-DDC1-467F-8078-A9284F88CFCA}"/>
              </a:ext>
            </a:extLst>
          </p:cNvPr>
          <p:cNvSpPr txBox="1"/>
          <p:nvPr/>
        </p:nvSpPr>
        <p:spPr>
          <a:xfrm>
            <a:off x="8644689" y="6525019"/>
            <a:ext cx="3037591" cy="165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r">
              <a:lnSpc>
                <a:spcPct val="160000"/>
              </a:lnSpc>
              <a:defRPr sz="1100" b="0" cap="all">
                <a:solidFill>
                  <a:srgbClr val="D5D5D5"/>
                </a:solidFill>
                <a:latin typeface="Gotham OT"/>
                <a:ea typeface="Gotham OT"/>
                <a:cs typeface="Gotham OT"/>
                <a:sym typeface="Gotham OT"/>
              </a:defRPr>
            </a:lvl1pPr>
          </a:lstStyle>
          <a:p>
            <a:r>
              <a:rPr sz="550" dirty="0"/>
              <a:t>Information Classification: </a:t>
            </a:r>
            <a:r>
              <a:rPr lang="en-GB" sz="550" dirty="0"/>
              <a:t>CONFIDENTIAL, FOR PROFESSIONAL USE ONLY</a:t>
            </a:r>
            <a:r>
              <a:rPr sz="550" dirty="0"/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76BABA2-9135-CB49-AEDE-BBB04CF5DC2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0849" y="1541124"/>
            <a:ext cx="5488487" cy="391888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AE381E7-7B9D-D74B-AA06-80ED17C5C5E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67440" y="167166"/>
            <a:ext cx="4586040" cy="627536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403E781-01D3-8145-9A09-BBE909ACC4C8}"/>
              </a:ext>
            </a:extLst>
          </p:cNvPr>
          <p:cNvSpPr txBox="1"/>
          <p:nvPr/>
        </p:nvSpPr>
        <p:spPr>
          <a:xfrm>
            <a:off x="1827325" y="997883"/>
            <a:ext cx="29699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RAW EXTRACT - CRUDE</a:t>
            </a:r>
          </a:p>
        </p:txBody>
      </p:sp>
    </p:spTree>
    <p:extLst>
      <p:ext uri="{BB962C8B-B14F-4D97-AF65-F5344CB8AC3E}">
        <p14:creationId xmlns:p14="http://schemas.microsoft.com/office/powerpoint/2010/main" val="19120433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92" hidden="1">
            <a:extLst>
              <a:ext uri="{FF2B5EF4-FFF2-40B4-BE49-F238E27FC236}">
                <a16:creationId xmlns:a16="http://schemas.microsoft.com/office/drawing/2014/main" id="{F107E947-73F4-4337-B62F-9FA190CA86F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2" name="think-cell Slide" r:id="rId6" imgW="395" imgH="394" progId="TCLayout.ActiveDocument.1">
                  <p:embed/>
                </p:oleObj>
              </mc:Choice>
              <mc:Fallback>
                <p:oleObj name="think-cell Slide" r:id="rId6" imgW="395" imgH="394" progId="TCLayout.ActiveDocument.1">
                  <p:embed/>
                  <p:pic>
                    <p:nvPicPr>
                      <p:cNvPr id="93" name="Object 92" hidden="1">
                        <a:extLst>
                          <a:ext uri="{FF2B5EF4-FFF2-40B4-BE49-F238E27FC236}">
                            <a16:creationId xmlns:a16="http://schemas.microsoft.com/office/drawing/2014/main" id="{F107E947-73F4-4337-B62F-9FA190CA86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7192DA11-CC3D-4980-B541-FD00BC8764E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GB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7" name="Slika 6" descr="Slika, ki vsebuje besede risba, svetlo, znak, ura&#10;&#10;Opis je samodejno ustvarjen">
            <a:extLst>
              <a:ext uri="{FF2B5EF4-FFF2-40B4-BE49-F238E27FC236}">
                <a16:creationId xmlns:a16="http://schemas.microsoft.com/office/drawing/2014/main" id="{A6CA700A-E631-46FC-8223-42843DF934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97" y="314965"/>
            <a:ext cx="1732756" cy="377388"/>
          </a:xfrm>
          <a:prstGeom prst="rect">
            <a:avLst/>
          </a:prstGeom>
        </p:spPr>
      </p:pic>
      <p:sp>
        <p:nvSpPr>
          <p:cNvPr id="8" name="Group">
            <a:extLst>
              <a:ext uri="{FF2B5EF4-FFF2-40B4-BE49-F238E27FC236}">
                <a16:creationId xmlns:a16="http://schemas.microsoft.com/office/drawing/2014/main" id="{A0EBFB9D-3D43-49E3-8AF9-6732F00DCE10}"/>
              </a:ext>
            </a:extLst>
          </p:cNvPr>
          <p:cNvSpPr txBox="1"/>
          <p:nvPr/>
        </p:nvSpPr>
        <p:spPr>
          <a:xfrm>
            <a:off x="423521" y="6338291"/>
            <a:ext cx="2503544" cy="408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/>
          <a:p>
            <a:pPr algn="l">
              <a:lnSpc>
                <a:spcPct val="160000"/>
              </a:lnSpc>
              <a:defRPr sz="1500" b="0" cap="all">
                <a:latin typeface="GothamOT-ExtraLight"/>
                <a:ea typeface="GothamOT-ExtraLight"/>
                <a:cs typeface="GothamOT-ExtraLight"/>
                <a:sym typeface="Gotham OT ExtraLight"/>
              </a:defRPr>
            </a:pPr>
            <a:r>
              <a:rPr sz="750" dirty="0"/>
              <a:t>WE ARE PHARMAHEMP </a:t>
            </a:r>
            <a:r>
              <a:rPr sz="750" dirty="0">
                <a:solidFill>
                  <a:srgbClr val="4FF5A9"/>
                </a:solidFill>
              </a:rPr>
              <a:t>I</a:t>
            </a:r>
            <a:r>
              <a:rPr sz="750" dirty="0"/>
              <a:t> 202</a:t>
            </a:r>
            <a:r>
              <a:rPr lang="en-GB" sz="750" dirty="0"/>
              <a:t>1</a:t>
            </a:r>
            <a:r>
              <a:rPr sz="750" dirty="0"/>
              <a:t>  PHARMA HEMP ©</a:t>
            </a:r>
          </a:p>
        </p:txBody>
      </p:sp>
      <p:sp>
        <p:nvSpPr>
          <p:cNvPr id="5" name="Information Classification: EXTERNAL">
            <a:extLst>
              <a:ext uri="{FF2B5EF4-FFF2-40B4-BE49-F238E27FC236}">
                <a16:creationId xmlns:a16="http://schemas.microsoft.com/office/drawing/2014/main" id="{CF7A5B2D-DDC1-467F-8078-A9284F88CFCA}"/>
              </a:ext>
            </a:extLst>
          </p:cNvPr>
          <p:cNvSpPr txBox="1"/>
          <p:nvPr/>
        </p:nvSpPr>
        <p:spPr>
          <a:xfrm>
            <a:off x="8644689" y="6525019"/>
            <a:ext cx="3037591" cy="165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r">
              <a:lnSpc>
                <a:spcPct val="160000"/>
              </a:lnSpc>
              <a:defRPr sz="1100" b="0" cap="all">
                <a:solidFill>
                  <a:srgbClr val="D5D5D5"/>
                </a:solidFill>
                <a:latin typeface="Gotham OT"/>
                <a:ea typeface="Gotham OT"/>
                <a:cs typeface="Gotham OT"/>
                <a:sym typeface="Gotham OT"/>
              </a:defRPr>
            </a:lvl1pPr>
          </a:lstStyle>
          <a:p>
            <a:r>
              <a:rPr sz="550" dirty="0"/>
              <a:t>Information Classification: </a:t>
            </a:r>
            <a:r>
              <a:rPr lang="en-GB" sz="550" dirty="0"/>
              <a:t>CONFIDENTIAL, FOR PROFESSIONAL USE ONLY</a:t>
            </a:r>
            <a:r>
              <a:rPr sz="550" dirty="0"/>
              <a:t>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7A64FC5-56B7-4D44-AEBE-B0D1DD135E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53853" y="1479304"/>
            <a:ext cx="8139565" cy="437908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EF2675C-5364-1143-A586-067F70C5136C}"/>
              </a:ext>
            </a:extLst>
          </p:cNvPr>
          <p:cNvSpPr txBox="1"/>
          <p:nvPr/>
        </p:nvSpPr>
        <p:spPr>
          <a:xfrm>
            <a:off x="5210599" y="799348"/>
            <a:ext cx="17708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DISTILLATION</a:t>
            </a:r>
          </a:p>
        </p:txBody>
      </p:sp>
    </p:spTree>
    <p:extLst>
      <p:ext uri="{BB962C8B-B14F-4D97-AF65-F5344CB8AC3E}">
        <p14:creationId xmlns:p14="http://schemas.microsoft.com/office/powerpoint/2010/main" val="26677346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92" hidden="1">
            <a:extLst>
              <a:ext uri="{FF2B5EF4-FFF2-40B4-BE49-F238E27FC236}">
                <a16:creationId xmlns:a16="http://schemas.microsoft.com/office/drawing/2014/main" id="{F107E947-73F4-4337-B62F-9FA190CA86F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0" name="think-cell Slide" r:id="rId6" imgW="395" imgH="394" progId="TCLayout.ActiveDocument.1">
                  <p:embed/>
                </p:oleObj>
              </mc:Choice>
              <mc:Fallback>
                <p:oleObj name="think-cell Slide" r:id="rId6" imgW="395" imgH="394" progId="TCLayout.ActiveDocument.1">
                  <p:embed/>
                  <p:pic>
                    <p:nvPicPr>
                      <p:cNvPr id="93" name="Object 92" hidden="1">
                        <a:extLst>
                          <a:ext uri="{FF2B5EF4-FFF2-40B4-BE49-F238E27FC236}">
                            <a16:creationId xmlns:a16="http://schemas.microsoft.com/office/drawing/2014/main" id="{F107E947-73F4-4337-B62F-9FA190CA86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7192DA11-CC3D-4980-B541-FD00BC8764E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GB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7" name="Slika 6" descr="Slika, ki vsebuje besede risba, svetlo, znak, ura&#10;&#10;Opis je samodejno ustvarjen">
            <a:extLst>
              <a:ext uri="{FF2B5EF4-FFF2-40B4-BE49-F238E27FC236}">
                <a16:creationId xmlns:a16="http://schemas.microsoft.com/office/drawing/2014/main" id="{A6CA700A-E631-46FC-8223-42843DF934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97" y="314965"/>
            <a:ext cx="1732756" cy="377388"/>
          </a:xfrm>
          <a:prstGeom prst="rect">
            <a:avLst/>
          </a:prstGeom>
        </p:spPr>
      </p:pic>
      <p:sp>
        <p:nvSpPr>
          <p:cNvPr id="8" name="Group">
            <a:extLst>
              <a:ext uri="{FF2B5EF4-FFF2-40B4-BE49-F238E27FC236}">
                <a16:creationId xmlns:a16="http://schemas.microsoft.com/office/drawing/2014/main" id="{A0EBFB9D-3D43-49E3-8AF9-6732F00DCE10}"/>
              </a:ext>
            </a:extLst>
          </p:cNvPr>
          <p:cNvSpPr txBox="1"/>
          <p:nvPr/>
        </p:nvSpPr>
        <p:spPr>
          <a:xfrm>
            <a:off x="423521" y="6338291"/>
            <a:ext cx="2503544" cy="408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/>
          <a:p>
            <a:pPr algn="l">
              <a:lnSpc>
                <a:spcPct val="160000"/>
              </a:lnSpc>
              <a:defRPr sz="1500" b="0" cap="all">
                <a:latin typeface="GothamOT-ExtraLight"/>
                <a:ea typeface="GothamOT-ExtraLight"/>
                <a:cs typeface="GothamOT-ExtraLight"/>
                <a:sym typeface="Gotham OT ExtraLight"/>
              </a:defRPr>
            </a:pPr>
            <a:r>
              <a:rPr sz="750" dirty="0"/>
              <a:t>WE ARE PHARMAHEMP </a:t>
            </a:r>
            <a:r>
              <a:rPr sz="750" dirty="0">
                <a:solidFill>
                  <a:srgbClr val="4FF5A9"/>
                </a:solidFill>
              </a:rPr>
              <a:t>I</a:t>
            </a:r>
            <a:r>
              <a:rPr sz="750" dirty="0"/>
              <a:t> 202</a:t>
            </a:r>
            <a:r>
              <a:rPr lang="en-GB" sz="750" dirty="0"/>
              <a:t>1</a:t>
            </a:r>
            <a:r>
              <a:rPr sz="750" dirty="0"/>
              <a:t>  PHARMA HEMP ©</a:t>
            </a:r>
          </a:p>
        </p:txBody>
      </p:sp>
      <p:sp>
        <p:nvSpPr>
          <p:cNvPr id="5" name="Information Classification: EXTERNAL">
            <a:extLst>
              <a:ext uri="{FF2B5EF4-FFF2-40B4-BE49-F238E27FC236}">
                <a16:creationId xmlns:a16="http://schemas.microsoft.com/office/drawing/2014/main" id="{CF7A5B2D-DDC1-467F-8078-A9284F88CFCA}"/>
              </a:ext>
            </a:extLst>
          </p:cNvPr>
          <p:cNvSpPr txBox="1"/>
          <p:nvPr/>
        </p:nvSpPr>
        <p:spPr>
          <a:xfrm>
            <a:off x="8644689" y="6525019"/>
            <a:ext cx="3037591" cy="165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r">
              <a:lnSpc>
                <a:spcPct val="160000"/>
              </a:lnSpc>
              <a:defRPr sz="1100" b="0" cap="all">
                <a:solidFill>
                  <a:srgbClr val="D5D5D5"/>
                </a:solidFill>
                <a:latin typeface="Gotham OT"/>
                <a:ea typeface="Gotham OT"/>
                <a:cs typeface="Gotham OT"/>
                <a:sym typeface="Gotham OT"/>
              </a:defRPr>
            </a:lvl1pPr>
          </a:lstStyle>
          <a:p>
            <a:r>
              <a:rPr sz="550" dirty="0"/>
              <a:t>Information Classification: </a:t>
            </a:r>
            <a:r>
              <a:rPr lang="en-GB" sz="550" dirty="0"/>
              <a:t>CONFIDENTIAL, FOR PROFESSIONAL USE ONLY</a:t>
            </a:r>
            <a:r>
              <a:rPr sz="550" dirty="0"/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06B1D4A-9E21-B24B-98D0-BDA25FA04D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9723" y="107387"/>
            <a:ext cx="5744243" cy="663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0091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92" hidden="1">
            <a:extLst>
              <a:ext uri="{FF2B5EF4-FFF2-40B4-BE49-F238E27FC236}">
                <a16:creationId xmlns:a16="http://schemas.microsoft.com/office/drawing/2014/main" id="{F107E947-73F4-4337-B62F-9FA190CA86F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3" name="think-cell Slide" r:id="rId6" imgW="395" imgH="394" progId="TCLayout.ActiveDocument.1">
                  <p:embed/>
                </p:oleObj>
              </mc:Choice>
              <mc:Fallback>
                <p:oleObj name="think-cell Slide" r:id="rId6" imgW="395" imgH="394" progId="TCLayout.ActiveDocument.1">
                  <p:embed/>
                  <p:pic>
                    <p:nvPicPr>
                      <p:cNvPr id="93" name="Object 92" hidden="1">
                        <a:extLst>
                          <a:ext uri="{FF2B5EF4-FFF2-40B4-BE49-F238E27FC236}">
                            <a16:creationId xmlns:a16="http://schemas.microsoft.com/office/drawing/2014/main" id="{F107E947-73F4-4337-B62F-9FA190CA86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7192DA11-CC3D-4980-B541-FD00BC8764E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GB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7" name="Slika 6" descr="Slika, ki vsebuje besede risba, svetlo, znak, ura&#10;&#10;Opis je samodejno ustvarjen">
            <a:extLst>
              <a:ext uri="{FF2B5EF4-FFF2-40B4-BE49-F238E27FC236}">
                <a16:creationId xmlns:a16="http://schemas.microsoft.com/office/drawing/2014/main" id="{A6CA700A-E631-46FC-8223-42843DF934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97" y="314965"/>
            <a:ext cx="1732756" cy="377388"/>
          </a:xfrm>
          <a:prstGeom prst="rect">
            <a:avLst/>
          </a:prstGeom>
        </p:spPr>
      </p:pic>
      <p:sp>
        <p:nvSpPr>
          <p:cNvPr id="8" name="Group">
            <a:extLst>
              <a:ext uri="{FF2B5EF4-FFF2-40B4-BE49-F238E27FC236}">
                <a16:creationId xmlns:a16="http://schemas.microsoft.com/office/drawing/2014/main" id="{A0EBFB9D-3D43-49E3-8AF9-6732F00DCE10}"/>
              </a:ext>
            </a:extLst>
          </p:cNvPr>
          <p:cNvSpPr txBox="1"/>
          <p:nvPr/>
        </p:nvSpPr>
        <p:spPr>
          <a:xfrm>
            <a:off x="423521" y="6338291"/>
            <a:ext cx="2503544" cy="408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/>
          <a:p>
            <a:pPr algn="l">
              <a:lnSpc>
                <a:spcPct val="160000"/>
              </a:lnSpc>
              <a:defRPr sz="1500" b="0" cap="all">
                <a:latin typeface="GothamOT-ExtraLight"/>
                <a:ea typeface="GothamOT-ExtraLight"/>
                <a:cs typeface="GothamOT-ExtraLight"/>
                <a:sym typeface="Gotham OT ExtraLight"/>
              </a:defRPr>
            </a:pPr>
            <a:r>
              <a:rPr sz="750" dirty="0"/>
              <a:t>WE ARE PHARMAHEMP </a:t>
            </a:r>
            <a:r>
              <a:rPr sz="750" dirty="0">
                <a:solidFill>
                  <a:srgbClr val="4FF5A9"/>
                </a:solidFill>
              </a:rPr>
              <a:t>I</a:t>
            </a:r>
            <a:r>
              <a:rPr sz="750" dirty="0"/>
              <a:t> 202</a:t>
            </a:r>
            <a:r>
              <a:rPr lang="en-GB" sz="750" dirty="0"/>
              <a:t>1</a:t>
            </a:r>
            <a:r>
              <a:rPr sz="750" dirty="0"/>
              <a:t>  PHARMA HEMP ©</a:t>
            </a:r>
          </a:p>
        </p:txBody>
      </p:sp>
      <p:sp>
        <p:nvSpPr>
          <p:cNvPr id="5" name="Information Classification: EXTERNAL">
            <a:extLst>
              <a:ext uri="{FF2B5EF4-FFF2-40B4-BE49-F238E27FC236}">
                <a16:creationId xmlns:a16="http://schemas.microsoft.com/office/drawing/2014/main" id="{CF7A5B2D-DDC1-467F-8078-A9284F88CFCA}"/>
              </a:ext>
            </a:extLst>
          </p:cNvPr>
          <p:cNvSpPr txBox="1"/>
          <p:nvPr/>
        </p:nvSpPr>
        <p:spPr>
          <a:xfrm>
            <a:off x="8644689" y="6525019"/>
            <a:ext cx="3037591" cy="165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r">
              <a:lnSpc>
                <a:spcPct val="160000"/>
              </a:lnSpc>
              <a:defRPr sz="1100" b="0" cap="all">
                <a:solidFill>
                  <a:srgbClr val="D5D5D5"/>
                </a:solidFill>
                <a:latin typeface="Gotham OT"/>
                <a:ea typeface="Gotham OT"/>
                <a:cs typeface="Gotham OT"/>
                <a:sym typeface="Gotham OT"/>
              </a:defRPr>
            </a:lvl1pPr>
          </a:lstStyle>
          <a:p>
            <a:r>
              <a:rPr sz="550" dirty="0"/>
              <a:t>Information Classification: </a:t>
            </a:r>
            <a:r>
              <a:rPr lang="en-GB" sz="550" dirty="0"/>
              <a:t>CONFIDENTIAL, FOR PROFESSIONAL USE ONLY</a:t>
            </a:r>
            <a:r>
              <a:rPr sz="550" dirty="0"/>
              <a:t>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9F543B3-002B-C144-B1D1-3436A9665C0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0229" y="755237"/>
            <a:ext cx="2145448" cy="1531176"/>
          </a:xfrm>
          <a:prstGeom prst="rect">
            <a:avLst/>
          </a:prstGeom>
        </p:spPr>
      </p:pic>
      <p:sp>
        <p:nvSpPr>
          <p:cNvPr id="14" name="TextBox 2">
            <a:extLst>
              <a:ext uri="{FF2B5EF4-FFF2-40B4-BE49-F238E27FC236}">
                <a16:creationId xmlns:a16="http://schemas.microsoft.com/office/drawing/2014/main" id="{832B34F4-6792-E64A-AFD0-EB9492DC4F12}"/>
              </a:ext>
            </a:extLst>
          </p:cNvPr>
          <p:cNvSpPr txBox="1"/>
          <p:nvPr/>
        </p:nvSpPr>
        <p:spPr>
          <a:xfrm>
            <a:off x="5132921" y="303604"/>
            <a:ext cx="1732756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sz="2000" dirty="0"/>
              <a:t>DISTILLATE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426D7C6-C158-3641-9239-16E0B814B4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69576" y="4793254"/>
            <a:ext cx="2161078" cy="1544393"/>
          </a:xfrm>
          <a:prstGeom prst="rect">
            <a:avLst/>
          </a:prstGeom>
        </p:spPr>
      </p:pic>
      <p:sp>
        <p:nvSpPr>
          <p:cNvPr id="16" name="TextBox 4">
            <a:extLst>
              <a:ext uri="{FF2B5EF4-FFF2-40B4-BE49-F238E27FC236}">
                <a16:creationId xmlns:a16="http://schemas.microsoft.com/office/drawing/2014/main" id="{D148C00D-2550-D34C-835C-481889F15A57}"/>
              </a:ext>
            </a:extLst>
          </p:cNvPr>
          <p:cNvSpPr txBox="1"/>
          <p:nvPr/>
        </p:nvSpPr>
        <p:spPr>
          <a:xfrm>
            <a:off x="3150115" y="3208788"/>
            <a:ext cx="2093486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sz="2000" dirty="0"/>
              <a:t>REMEDIATION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8E5A5303-BD17-6746-81F6-6624A8A2728D}"/>
              </a:ext>
            </a:extLst>
          </p:cNvPr>
          <p:cNvSpPr txBox="1"/>
          <p:nvPr/>
        </p:nvSpPr>
        <p:spPr>
          <a:xfrm>
            <a:off x="6955834" y="3208788"/>
            <a:ext cx="2093486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sz="2000" dirty="0"/>
              <a:t>CRYSTALLIZATION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6070556-E835-7F43-8160-90AC64272EE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45780" y="4793254"/>
            <a:ext cx="2162643" cy="154299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097C622-D006-B847-B02F-8A35689E6DA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68781" y="4747867"/>
            <a:ext cx="2161078" cy="1542992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94586CD-C0E6-BB4B-A726-15584065B160}"/>
              </a:ext>
            </a:extLst>
          </p:cNvPr>
          <p:cNvCxnSpPr>
            <a:cxnSpLocks/>
          </p:cNvCxnSpPr>
          <p:nvPr/>
        </p:nvCxnSpPr>
        <p:spPr>
          <a:xfrm>
            <a:off x="6374031" y="2383066"/>
            <a:ext cx="1173826" cy="6123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D6782C4-14E2-2044-9E73-5D8CF3539567}"/>
              </a:ext>
            </a:extLst>
          </p:cNvPr>
          <p:cNvCxnSpPr>
            <a:cxnSpLocks/>
          </p:cNvCxnSpPr>
          <p:nvPr/>
        </p:nvCxnSpPr>
        <p:spPr>
          <a:xfrm flipH="1">
            <a:off x="4196858" y="2366604"/>
            <a:ext cx="1046743" cy="6288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7687EDE-7251-A744-A4B9-BCD3CB02F822}"/>
              </a:ext>
            </a:extLst>
          </p:cNvPr>
          <p:cNvCxnSpPr>
            <a:cxnSpLocks/>
          </p:cNvCxnSpPr>
          <p:nvPr/>
        </p:nvCxnSpPr>
        <p:spPr>
          <a:xfrm>
            <a:off x="4438185" y="3777335"/>
            <a:ext cx="1196455" cy="8138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2A5F017-C518-3049-9F3A-589CD1EEB4FA}"/>
              </a:ext>
            </a:extLst>
          </p:cNvPr>
          <p:cNvCxnSpPr>
            <a:cxnSpLocks/>
          </p:cNvCxnSpPr>
          <p:nvPr/>
        </p:nvCxnSpPr>
        <p:spPr>
          <a:xfrm>
            <a:off x="7900841" y="3690465"/>
            <a:ext cx="1015168" cy="8187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9FDFE26-C99D-B243-85A6-E2B26F94F1EC}"/>
              </a:ext>
            </a:extLst>
          </p:cNvPr>
          <p:cNvCxnSpPr>
            <a:cxnSpLocks/>
          </p:cNvCxnSpPr>
          <p:nvPr/>
        </p:nvCxnSpPr>
        <p:spPr>
          <a:xfrm flipH="1">
            <a:off x="3150115" y="3777335"/>
            <a:ext cx="563241" cy="9634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09514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92" hidden="1">
            <a:extLst>
              <a:ext uri="{FF2B5EF4-FFF2-40B4-BE49-F238E27FC236}">
                <a16:creationId xmlns:a16="http://schemas.microsoft.com/office/drawing/2014/main" id="{F107E947-73F4-4337-B62F-9FA190CA86F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5" name="think-cell Slide" r:id="rId6" imgW="395" imgH="394" progId="TCLayout.ActiveDocument.1">
                  <p:embed/>
                </p:oleObj>
              </mc:Choice>
              <mc:Fallback>
                <p:oleObj name="think-cell Slide" r:id="rId6" imgW="395" imgH="394" progId="TCLayout.ActiveDocument.1">
                  <p:embed/>
                  <p:pic>
                    <p:nvPicPr>
                      <p:cNvPr id="93" name="Object 92" hidden="1">
                        <a:extLst>
                          <a:ext uri="{FF2B5EF4-FFF2-40B4-BE49-F238E27FC236}">
                            <a16:creationId xmlns:a16="http://schemas.microsoft.com/office/drawing/2014/main" id="{F107E947-73F4-4337-B62F-9FA190CA86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7192DA11-CC3D-4980-B541-FD00BC8764E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GB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7" name="Slika 6" descr="Slika, ki vsebuje besede risba, svetlo, znak, ura&#10;&#10;Opis je samodejno ustvarjen">
            <a:extLst>
              <a:ext uri="{FF2B5EF4-FFF2-40B4-BE49-F238E27FC236}">
                <a16:creationId xmlns:a16="http://schemas.microsoft.com/office/drawing/2014/main" id="{A6CA700A-E631-46FC-8223-42843DF934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97" y="314965"/>
            <a:ext cx="1732756" cy="377388"/>
          </a:xfrm>
          <a:prstGeom prst="rect">
            <a:avLst/>
          </a:prstGeom>
        </p:spPr>
      </p:pic>
      <p:sp>
        <p:nvSpPr>
          <p:cNvPr id="8" name="Group">
            <a:extLst>
              <a:ext uri="{FF2B5EF4-FFF2-40B4-BE49-F238E27FC236}">
                <a16:creationId xmlns:a16="http://schemas.microsoft.com/office/drawing/2014/main" id="{A0EBFB9D-3D43-49E3-8AF9-6732F00DCE10}"/>
              </a:ext>
            </a:extLst>
          </p:cNvPr>
          <p:cNvSpPr txBox="1"/>
          <p:nvPr/>
        </p:nvSpPr>
        <p:spPr>
          <a:xfrm>
            <a:off x="423521" y="6338291"/>
            <a:ext cx="2503544" cy="408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/>
          <a:p>
            <a:pPr algn="l">
              <a:lnSpc>
                <a:spcPct val="160000"/>
              </a:lnSpc>
              <a:defRPr sz="1500" b="0" cap="all">
                <a:latin typeface="GothamOT-ExtraLight"/>
                <a:ea typeface="GothamOT-ExtraLight"/>
                <a:cs typeface="GothamOT-ExtraLight"/>
                <a:sym typeface="Gotham OT ExtraLight"/>
              </a:defRPr>
            </a:pPr>
            <a:r>
              <a:rPr sz="750" dirty="0"/>
              <a:t>WE ARE PHARMAHEMP </a:t>
            </a:r>
            <a:r>
              <a:rPr sz="750" dirty="0">
                <a:solidFill>
                  <a:srgbClr val="4FF5A9"/>
                </a:solidFill>
              </a:rPr>
              <a:t>I</a:t>
            </a:r>
            <a:r>
              <a:rPr sz="750" dirty="0"/>
              <a:t> 202</a:t>
            </a:r>
            <a:r>
              <a:rPr lang="en-GB" sz="750" dirty="0"/>
              <a:t>1</a:t>
            </a:r>
            <a:r>
              <a:rPr sz="750" dirty="0"/>
              <a:t>  PHARMA HEMP ©</a:t>
            </a:r>
          </a:p>
        </p:txBody>
      </p:sp>
      <p:sp>
        <p:nvSpPr>
          <p:cNvPr id="5" name="Information Classification: EXTERNAL">
            <a:extLst>
              <a:ext uri="{FF2B5EF4-FFF2-40B4-BE49-F238E27FC236}">
                <a16:creationId xmlns:a16="http://schemas.microsoft.com/office/drawing/2014/main" id="{CF7A5B2D-DDC1-467F-8078-A9284F88CFCA}"/>
              </a:ext>
            </a:extLst>
          </p:cNvPr>
          <p:cNvSpPr txBox="1"/>
          <p:nvPr/>
        </p:nvSpPr>
        <p:spPr>
          <a:xfrm>
            <a:off x="8644689" y="6525019"/>
            <a:ext cx="3037591" cy="165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r">
              <a:lnSpc>
                <a:spcPct val="160000"/>
              </a:lnSpc>
              <a:defRPr sz="1100" b="0" cap="all">
                <a:solidFill>
                  <a:srgbClr val="D5D5D5"/>
                </a:solidFill>
                <a:latin typeface="Gotham OT"/>
                <a:ea typeface="Gotham OT"/>
                <a:cs typeface="Gotham OT"/>
                <a:sym typeface="Gotham OT"/>
              </a:defRPr>
            </a:lvl1pPr>
          </a:lstStyle>
          <a:p>
            <a:r>
              <a:rPr sz="550" dirty="0"/>
              <a:t>Information Classification: </a:t>
            </a:r>
            <a:r>
              <a:rPr lang="en-GB" sz="550" dirty="0"/>
              <a:t>CONFIDENTIAL, FOR PROFESSIONAL USE ONLY</a:t>
            </a:r>
            <a:r>
              <a:rPr sz="550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915CE0-3DB3-AD40-ACB8-920807CE7D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1097" y="1520825"/>
            <a:ext cx="5498636" cy="39243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B7CC2FA-0DE5-1043-8119-35D535553CE9}"/>
              </a:ext>
            </a:extLst>
          </p:cNvPr>
          <p:cNvSpPr txBox="1"/>
          <p:nvPr/>
        </p:nvSpPr>
        <p:spPr>
          <a:xfrm>
            <a:off x="855604" y="938881"/>
            <a:ext cx="5064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EXTRACT AFTER DISTILLATION - DISTILLATE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0943253-E67C-544A-A8AC-77F1ADBCAED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83196" y="240527"/>
            <a:ext cx="4453200" cy="6097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7029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92" hidden="1">
            <a:extLst>
              <a:ext uri="{FF2B5EF4-FFF2-40B4-BE49-F238E27FC236}">
                <a16:creationId xmlns:a16="http://schemas.microsoft.com/office/drawing/2014/main" id="{F107E947-73F4-4337-B62F-9FA190CA86F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1" name="think-cell Slide" r:id="rId6" imgW="395" imgH="394" progId="TCLayout.ActiveDocument.1">
                  <p:embed/>
                </p:oleObj>
              </mc:Choice>
              <mc:Fallback>
                <p:oleObj name="think-cell Slide" r:id="rId6" imgW="395" imgH="394" progId="TCLayout.ActiveDocument.1">
                  <p:embed/>
                  <p:pic>
                    <p:nvPicPr>
                      <p:cNvPr id="93" name="Object 92" hidden="1">
                        <a:extLst>
                          <a:ext uri="{FF2B5EF4-FFF2-40B4-BE49-F238E27FC236}">
                            <a16:creationId xmlns:a16="http://schemas.microsoft.com/office/drawing/2014/main" id="{F107E947-73F4-4337-B62F-9FA190CA86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7192DA11-CC3D-4980-B541-FD00BC8764E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GB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8374C2B-1245-4E26-9076-A733FBF2D6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097" y="875729"/>
            <a:ext cx="8132353" cy="5148810"/>
          </a:xfrm>
        </p:spPr>
        <p:txBody>
          <a:bodyPr>
            <a:normAutofit/>
          </a:bodyPr>
          <a:lstStyle/>
          <a:p>
            <a:pPr marL="0"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400" b="1" dirty="0"/>
              <a:t>TIPI KONOPLJINIH EKSTRAKTOV:</a:t>
            </a:r>
          </a:p>
          <a:p>
            <a:pPr marL="0"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GB" sz="1400" b="1" dirty="0"/>
          </a:p>
          <a:p>
            <a:pPr marL="285750" lvl="1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b="1" dirty="0"/>
              <a:t>SUROVI </a:t>
            </a:r>
            <a:r>
              <a:rPr lang="en-GB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</a:t>
            </a:r>
            <a:r>
              <a:rPr lang="en-GB" sz="1400" b="1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en-GB" sz="1400" b="1" dirty="0"/>
              <a:t>EKSTRAKT: </a:t>
            </a:r>
          </a:p>
          <a:p>
            <a:pPr marL="742950" lvl="2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dirty="0" err="1"/>
              <a:t>Temno</a:t>
            </a:r>
            <a:r>
              <a:rPr lang="en-GB" sz="1400" dirty="0"/>
              <a:t> </a:t>
            </a:r>
            <a:r>
              <a:rPr lang="en-GB" sz="1400" dirty="0" err="1"/>
              <a:t>zelena</a:t>
            </a:r>
            <a:r>
              <a:rPr lang="en-GB" sz="1400" dirty="0"/>
              <a:t> do </a:t>
            </a:r>
            <a:r>
              <a:rPr lang="en-GB" sz="1400" dirty="0" err="1"/>
              <a:t>rjava</a:t>
            </a:r>
            <a:r>
              <a:rPr lang="en-GB" sz="1400" dirty="0"/>
              <a:t> </a:t>
            </a:r>
            <a:r>
              <a:rPr lang="en-GB" sz="1400" dirty="0" err="1"/>
              <a:t>viskozna</a:t>
            </a:r>
            <a:r>
              <a:rPr lang="en-GB" sz="1400" dirty="0"/>
              <a:t> </a:t>
            </a:r>
            <a:r>
              <a:rPr lang="en-GB" sz="1400" dirty="0" err="1"/>
              <a:t>tekočina</a:t>
            </a:r>
            <a:endParaRPr lang="en-GB" sz="1400" dirty="0"/>
          </a:p>
          <a:p>
            <a:pPr marL="742950" lvl="2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dirty="0" err="1"/>
              <a:t>Vsebuje</a:t>
            </a:r>
            <a:r>
              <a:rPr lang="en-GB" sz="1400" dirty="0"/>
              <a:t> </a:t>
            </a:r>
            <a:r>
              <a:rPr lang="en-GB" sz="1400" dirty="0" err="1"/>
              <a:t>kanabinoide</a:t>
            </a:r>
            <a:r>
              <a:rPr lang="en-GB" sz="1400" dirty="0"/>
              <a:t> (</a:t>
            </a:r>
            <a:r>
              <a:rPr lang="en-GB" sz="1400" dirty="0" err="1"/>
              <a:t>tudi</a:t>
            </a:r>
            <a:r>
              <a:rPr lang="en-GB" sz="1400" dirty="0"/>
              <a:t> v </a:t>
            </a:r>
            <a:r>
              <a:rPr lang="en-GB" sz="1400" dirty="0" err="1"/>
              <a:t>kislinskih</a:t>
            </a:r>
            <a:r>
              <a:rPr lang="en-GB" sz="1400" dirty="0"/>
              <a:t>* </a:t>
            </a:r>
            <a:r>
              <a:rPr lang="en-GB" sz="1400" dirty="0" err="1"/>
              <a:t>oblikah</a:t>
            </a:r>
            <a:r>
              <a:rPr lang="en-GB" sz="1400" dirty="0"/>
              <a:t>) + terpene, </a:t>
            </a:r>
            <a:r>
              <a:rPr lang="en-GB" sz="1400" dirty="0" err="1"/>
              <a:t>voske</a:t>
            </a:r>
            <a:r>
              <a:rPr lang="en-GB" sz="1400" dirty="0"/>
              <a:t>, </a:t>
            </a:r>
            <a:r>
              <a:rPr lang="en-GB" sz="1400" dirty="0" err="1"/>
              <a:t>maščobne</a:t>
            </a:r>
            <a:r>
              <a:rPr lang="en-GB" sz="1400" dirty="0"/>
              <a:t> </a:t>
            </a:r>
            <a:r>
              <a:rPr lang="en-GB" sz="1400" dirty="0" err="1"/>
              <a:t>kisline</a:t>
            </a:r>
            <a:r>
              <a:rPr lang="en-GB" sz="1400" dirty="0"/>
              <a:t>, </a:t>
            </a:r>
            <a:r>
              <a:rPr lang="en-GB" sz="1400" dirty="0" err="1"/>
              <a:t>klorofil</a:t>
            </a:r>
            <a:endParaRPr lang="en-GB" sz="1400" dirty="0"/>
          </a:p>
          <a:p>
            <a:pPr marL="285750" lvl="1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b="1" dirty="0"/>
              <a:t>PREČIŠČEN </a:t>
            </a:r>
            <a:r>
              <a:rPr lang="en-GB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</a:t>
            </a:r>
            <a:r>
              <a:rPr lang="en-GB" sz="1400" b="1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en-GB" sz="1400" b="1" dirty="0"/>
              <a:t>EKSTRAKT: </a:t>
            </a:r>
          </a:p>
          <a:p>
            <a:pPr marL="742950" lvl="2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dirty="0" err="1"/>
              <a:t>Rumenkasta</a:t>
            </a:r>
            <a:r>
              <a:rPr lang="en-GB" sz="1400" dirty="0"/>
              <a:t> do </a:t>
            </a:r>
            <a:r>
              <a:rPr lang="en-GB" sz="1400" dirty="0" err="1"/>
              <a:t>zlata</a:t>
            </a:r>
            <a:r>
              <a:rPr lang="en-GB" sz="1400" dirty="0"/>
              <a:t> </a:t>
            </a:r>
            <a:r>
              <a:rPr lang="en-GB" sz="1400" dirty="0" err="1"/>
              <a:t>viskozna</a:t>
            </a:r>
            <a:r>
              <a:rPr lang="en-GB" sz="1400" dirty="0"/>
              <a:t> </a:t>
            </a:r>
            <a:r>
              <a:rPr lang="en-GB" sz="1400" dirty="0" err="1"/>
              <a:t>tekočina</a:t>
            </a:r>
            <a:r>
              <a:rPr lang="en-GB" sz="1400" dirty="0"/>
              <a:t> </a:t>
            </a:r>
          </a:p>
          <a:p>
            <a:pPr marL="742950" lvl="2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dirty="0" err="1"/>
              <a:t>Višje</a:t>
            </a:r>
            <a:r>
              <a:rPr lang="en-GB" sz="1400" dirty="0"/>
              <a:t> </a:t>
            </a:r>
            <a:r>
              <a:rPr lang="en-GB" sz="1400" dirty="0" err="1"/>
              <a:t>vsebnosti</a:t>
            </a:r>
            <a:r>
              <a:rPr lang="en-GB" sz="1400" dirty="0"/>
              <a:t> </a:t>
            </a:r>
            <a:r>
              <a:rPr lang="en-GB" sz="1400" dirty="0" err="1"/>
              <a:t>kanabinoidov</a:t>
            </a:r>
            <a:r>
              <a:rPr lang="en-GB" sz="1400" dirty="0"/>
              <a:t> (</a:t>
            </a:r>
            <a:r>
              <a:rPr lang="en-GB" sz="1400" dirty="0" err="1"/>
              <a:t>razen</a:t>
            </a:r>
            <a:r>
              <a:rPr lang="en-GB" sz="1400" dirty="0"/>
              <a:t> THC), </a:t>
            </a:r>
            <a:r>
              <a:rPr lang="en-GB" sz="1400" dirty="0" err="1"/>
              <a:t>medtem</a:t>
            </a:r>
            <a:r>
              <a:rPr lang="en-GB" sz="1400" dirty="0"/>
              <a:t> ko so </a:t>
            </a:r>
            <a:r>
              <a:rPr lang="en-GB" sz="1400" dirty="0" err="1"/>
              <a:t>terpeni</a:t>
            </a:r>
            <a:r>
              <a:rPr lang="en-GB" sz="1400" dirty="0"/>
              <a:t>, </a:t>
            </a:r>
            <a:r>
              <a:rPr lang="en-GB" sz="1400" dirty="0" err="1"/>
              <a:t>voski</a:t>
            </a:r>
            <a:r>
              <a:rPr lang="en-GB" sz="1400" dirty="0"/>
              <a:t> in </a:t>
            </a:r>
            <a:r>
              <a:rPr lang="en-GB" sz="1400" dirty="0" err="1"/>
              <a:t>klorofil</a:t>
            </a:r>
            <a:r>
              <a:rPr lang="en-GB" sz="1400" dirty="0"/>
              <a:t> </a:t>
            </a:r>
            <a:r>
              <a:rPr lang="en-GB" sz="1400" dirty="0" err="1"/>
              <a:t>odstranjeni</a:t>
            </a:r>
            <a:endParaRPr lang="en-GB" sz="1400" dirty="0"/>
          </a:p>
          <a:p>
            <a:pPr marL="742950" lvl="2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dirty="0" err="1"/>
              <a:t>Delna</a:t>
            </a:r>
            <a:r>
              <a:rPr lang="en-GB" sz="1400" dirty="0"/>
              <a:t> </a:t>
            </a:r>
            <a:r>
              <a:rPr lang="en-GB" sz="1400" dirty="0" err="1"/>
              <a:t>dekarboksilacija</a:t>
            </a:r>
            <a:r>
              <a:rPr lang="en-GB" sz="1400" dirty="0"/>
              <a:t>* </a:t>
            </a:r>
            <a:r>
              <a:rPr lang="en-GB" sz="1400" dirty="0" err="1"/>
              <a:t>kislinskih</a:t>
            </a:r>
            <a:r>
              <a:rPr lang="en-GB" sz="1400" dirty="0"/>
              <a:t> </a:t>
            </a:r>
            <a:r>
              <a:rPr lang="en-GB" sz="1400" dirty="0" err="1"/>
              <a:t>oblik</a:t>
            </a:r>
            <a:r>
              <a:rPr lang="en-GB" sz="1400" dirty="0"/>
              <a:t> med </a:t>
            </a:r>
            <a:r>
              <a:rPr lang="en-GB" sz="1400" dirty="0" err="1"/>
              <a:t>proizvodnim</a:t>
            </a:r>
            <a:r>
              <a:rPr lang="en-GB" sz="1400" dirty="0"/>
              <a:t> </a:t>
            </a:r>
            <a:r>
              <a:rPr lang="en-GB" sz="1400" dirty="0" err="1"/>
              <a:t>procesom</a:t>
            </a:r>
            <a:endParaRPr lang="en-GB" sz="1400" dirty="0"/>
          </a:p>
          <a:p>
            <a:pPr marL="285750" lvl="1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b="1" dirty="0"/>
              <a:t>CBD IZOLAT: </a:t>
            </a:r>
          </a:p>
          <a:p>
            <a:pPr marL="742950" lvl="2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dirty="0" err="1"/>
              <a:t>Beli</a:t>
            </a:r>
            <a:r>
              <a:rPr lang="en-GB" sz="1400" dirty="0"/>
              <a:t> do </a:t>
            </a:r>
            <a:r>
              <a:rPr lang="en-GB" sz="1400" dirty="0" err="1"/>
              <a:t>rumeni</a:t>
            </a:r>
            <a:r>
              <a:rPr lang="en-GB" sz="1400" dirty="0"/>
              <a:t> </a:t>
            </a:r>
            <a:r>
              <a:rPr lang="en-GB" sz="1400" dirty="0" err="1"/>
              <a:t>kristali</a:t>
            </a:r>
            <a:r>
              <a:rPr lang="en-GB" sz="1400" dirty="0"/>
              <a:t> </a:t>
            </a:r>
            <a:r>
              <a:rPr lang="en-GB" sz="1400" dirty="0" err="1"/>
              <a:t>čistega</a:t>
            </a:r>
            <a:r>
              <a:rPr lang="en-GB" sz="1400" dirty="0"/>
              <a:t> </a:t>
            </a:r>
            <a:r>
              <a:rPr lang="en-GB" sz="1400" dirty="0" err="1"/>
              <a:t>kanabidiola</a:t>
            </a:r>
            <a:r>
              <a:rPr lang="en-GB" sz="1400" dirty="0"/>
              <a:t> (CBD)</a:t>
            </a:r>
          </a:p>
          <a:p>
            <a:pPr marL="742950" lvl="2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dirty="0" err="1"/>
              <a:t>Etanolni</a:t>
            </a:r>
            <a:r>
              <a:rPr lang="en-GB" sz="1400" dirty="0"/>
              <a:t> </a:t>
            </a:r>
            <a:r>
              <a:rPr lang="en-GB" sz="1400" dirty="0" err="1"/>
              <a:t>ekstrakciji</a:t>
            </a:r>
            <a:r>
              <a:rPr lang="en-GB" sz="1400" dirty="0"/>
              <a:t> </a:t>
            </a:r>
            <a:r>
              <a:rPr lang="en-GB" sz="1400" dirty="0" err="1"/>
              <a:t>sledi</a:t>
            </a:r>
            <a:r>
              <a:rPr lang="en-GB" sz="1400" dirty="0"/>
              <a:t> </a:t>
            </a:r>
            <a:r>
              <a:rPr lang="en-GB" sz="1400" dirty="0" err="1"/>
              <a:t>proces</a:t>
            </a:r>
            <a:r>
              <a:rPr lang="en-GB" sz="1400" dirty="0"/>
              <a:t> </a:t>
            </a:r>
            <a:r>
              <a:rPr lang="en-GB" sz="1400" dirty="0" err="1"/>
              <a:t>čiščenja</a:t>
            </a:r>
            <a:r>
              <a:rPr lang="en-GB" sz="1400" dirty="0"/>
              <a:t> in </a:t>
            </a:r>
            <a:r>
              <a:rPr lang="en-GB" sz="1400" dirty="0" err="1"/>
              <a:t>kristalizacije</a:t>
            </a:r>
            <a:endParaRPr lang="en-GB" sz="1400" dirty="0"/>
          </a:p>
        </p:txBody>
      </p:sp>
      <p:pic>
        <p:nvPicPr>
          <p:cNvPr id="7" name="Slika 6" descr="Slika, ki vsebuje besede risba, svetlo, znak, ura&#10;&#10;Opis je samodejno ustvarjen">
            <a:extLst>
              <a:ext uri="{FF2B5EF4-FFF2-40B4-BE49-F238E27FC236}">
                <a16:creationId xmlns:a16="http://schemas.microsoft.com/office/drawing/2014/main" id="{A6CA700A-E631-46FC-8223-42843DF934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97" y="314965"/>
            <a:ext cx="1732756" cy="377388"/>
          </a:xfrm>
          <a:prstGeom prst="rect">
            <a:avLst/>
          </a:prstGeom>
        </p:spPr>
      </p:pic>
      <p:sp>
        <p:nvSpPr>
          <p:cNvPr id="8" name="Group">
            <a:extLst>
              <a:ext uri="{FF2B5EF4-FFF2-40B4-BE49-F238E27FC236}">
                <a16:creationId xmlns:a16="http://schemas.microsoft.com/office/drawing/2014/main" id="{A0EBFB9D-3D43-49E3-8AF9-6732F00DCE10}"/>
              </a:ext>
            </a:extLst>
          </p:cNvPr>
          <p:cNvSpPr txBox="1"/>
          <p:nvPr/>
        </p:nvSpPr>
        <p:spPr>
          <a:xfrm>
            <a:off x="423521" y="6338291"/>
            <a:ext cx="2503544" cy="408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/>
          <a:p>
            <a:pPr algn="l">
              <a:lnSpc>
                <a:spcPct val="160000"/>
              </a:lnSpc>
              <a:defRPr sz="1500" b="0" cap="all">
                <a:latin typeface="GothamOT-ExtraLight"/>
                <a:ea typeface="GothamOT-ExtraLight"/>
                <a:cs typeface="GothamOT-ExtraLight"/>
                <a:sym typeface="Gotham OT ExtraLight"/>
              </a:defRPr>
            </a:pPr>
            <a:r>
              <a:rPr sz="750" dirty="0"/>
              <a:t>WE ARE PHARMAHEMP </a:t>
            </a:r>
            <a:r>
              <a:rPr sz="750" dirty="0">
                <a:solidFill>
                  <a:srgbClr val="4FF5A9"/>
                </a:solidFill>
              </a:rPr>
              <a:t>I</a:t>
            </a:r>
            <a:r>
              <a:rPr sz="750" dirty="0"/>
              <a:t> 202</a:t>
            </a:r>
            <a:r>
              <a:rPr lang="en-GB" sz="750" dirty="0"/>
              <a:t>1</a:t>
            </a:r>
            <a:r>
              <a:rPr sz="750" dirty="0"/>
              <a:t>  PHARMA HEMP ©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91370AA2-0CDE-42E3-AE65-D3BA7BDE589B}"/>
              </a:ext>
            </a:extLst>
          </p:cNvPr>
          <p:cNvSpPr/>
          <p:nvPr/>
        </p:nvSpPr>
        <p:spPr>
          <a:xfrm>
            <a:off x="450850" y="6385844"/>
            <a:ext cx="2379970" cy="1"/>
          </a:xfrm>
          <a:prstGeom prst="line">
            <a:avLst/>
          </a:prstGeom>
          <a:ln w="762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9" name="OTLSHAPE_T_e9793d8b1971453b94e3eba57b34564e_Title">
            <a:extLst>
              <a:ext uri="{FF2B5EF4-FFF2-40B4-BE49-F238E27FC236}">
                <a16:creationId xmlns:a16="http://schemas.microsoft.com/office/drawing/2014/main" id="{90F03EF9-5DA0-41CD-A64F-9B96497195E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192110" y="3310307"/>
            <a:ext cx="153670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endParaRPr lang="en-GB" sz="900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grpSp>
        <p:nvGrpSpPr>
          <p:cNvPr id="6" name="Skupina 5">
            <a:extLst>
              <a:ext uri="{FF2B5EF4-FFF2-40B4-BE49-F238E27FC236}">
                <a16:creationId xmlns:a16="http://schemas.microsoft.com/office/drawing/2014/main" id="{BBC36DBF-7D93-4852-9A20-B956AFD6AA12}"/>
              </a:ext>
            </a:extLst>
          </p:cNvPr>
          <p:cNvGrpSpPr/>
          <p:nvPr/>
        </p:nvGrpSpPr>
        <p:grpSpPr>
          <a:xfrm>
            <a:off x="6096000" y="1184271"/>
            <a:ext cx="2601378" cy="908747"/>
            <a:chOff x="4980522" y="5562535"/>
            <a:chExt cx="2601378" cy="908747"/>
          </a:xfrm>
        </p:grpSpPr>
        <p:pic>
          <p:nvPicPr>
            <p:cNvPr id="15374" name="Picture 14" descr="CANNABINOIDS - ALPLANT">
              <a:extLst>
                <a:ext uri="{FF2B5EF4-FFF2-40B4-BE49-F238E27FC236}">
                  <a16:creationId xmlns:a16="http://schemas.microsoft.com/office/drawing/2014/main" id="{1F9373BB-98D7-47F8-9668-3BCCE169E2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0522" y="5613685"/>
              <a:ext cx="2601378" cy="8575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PoljeZBesedilom 4">
              <a:extLst>
                <a:ext uri="{FF2B5EF4-FFF2-40B4-BE49-F238E27FC236}">
                  <a16:creationId xmlns:a16="http://schemas.microsoft.com/office/drawing/2014/main" id="{17886697-7963-4C8C-8564-7F3578A30ED7}"/>
                </a:ext>
              </a:extLst>
            </p:cNvPr>
            <p:cNvSpPr txBox="1"/>
            <p:nvPr/>
          </p:nvSpPr>
          <p:spPr>
            <a:xfrm>
              <a:off x="5454650" y="556253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*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18C897CF-D160-4D6E-AF11-F5491E80809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7200" y="1254724"/>
            <a:ext cx="2098542" cy="13990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7B425CA-E3DD-4AA1-B5FA-D1ADB76C357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7200" y="2802336"/>
            <a:ext cx="2098540" cy="139902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173AFAF-57F2-43A8-A893-3DF810AEABB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7200" y="4349947"/>
            <a:ext cx="2098541" cy="1399027"/>
          </a:xfrm>
          <a:prstGeom prst="rect">
            <a:avLst/>
          </a:prstGeom>
        </p:spPr>
      </p:pic>
      <p:sp>
        <p:nvSpPr>
          <p:cNvPr id="11" name="Information Classification: EXTERNAL">
            <a:extLst>
              <a:ext uri="{FF2B5EF4-FFF2-40B4-BE49-F238E27FC236}">
                <a16:creationId xmlns:a16="http://schemas.microsoft.com/office/drawing/2014/main" id="{FA63E032-DCD2-455B-BE89-7010C1E8E25F}"/>
              </a:ext>
            </a:extLst>
          </p:cNvPr>
          <p:cNvSpPr txBox="1"/>
          <p:nvPr/>
        </p:nvSpPr>
        <p:spPr>
          <a:xfrm>
            <a:off x="8644689" y="6525019"/>
            <a:ext cx="3037591" cy="165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r">
              <a:lnSpc>
                <a:spcPct val="160000"/>
              </a:lnSpc>
              <a:defRPr sz="1100" b="0" cap="all">
                <a:solidFill>
                  <a:srgbClr val="D5D5D5"/>
                </a:solidFill>
                <a:latin typeface="Gotham OT"/>
                <a:ea typeface="Gotham OT"/>
                <a:cs typeface="Gotham OT"/>
                <a:sym typeface="Gotham OT"/>
              </a:defRPr>
            </a:lvl1pPr>
          </a:lstStyle>
          <a:p>
            <a:r>
              <a:rPr sz="550" dirty="0"/>
              <a:t>Information Classification: </a:t>
            </a:r>
            <a:r>
              <a:rPr lang="en-GB" sz="550" dirty="0"/>
              <a:t>CONFIDENTIAL, FOR PROFESSIONAL USE ONLY</a:t>
            </a:r>
            <a:r>
              <a:rPr sz="55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558624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Object 92" hidden="1">
            <a:extLst>
              <a:ext uri="{FF2B5EF4-FFF2-40B4-BE49-F238E27FC236}">
                <a16:creationId xmlns:a16="http://schemas.microsoft.com/office/drawing/2014/main" id="{F107E947-73F4-4337-B62F-9FA190CA86F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5" name="think-cell Slide" r:id="rId6" imgW="395" imgH="394" progId="TCLayout.ActiveDocument.1">
                  <p:embed/>
                </p:oleObj>
              </mc:Choice>
              <mc:Fallback>
                <p:oleObj name="think-cell Slide" r:id="rId6" imgW="395" imgH="394" progId="TCLayout.ActiveDocument.1">
                  <p:embed/>
                  <p:pic>
                    <p:nvPicPr>
                      <p:cNvPr id="93" name="Object 92" hidden="1">
                        <a:extLst>
                          <a:ext uri="{FF2B5EF4-FFF2-40B4-BE49-F238E27FC236}">
                            <a16:creationId xmlns:a16="http://schemas.microsoft.com/office/drawing/2014/main" id="{F107E947-73F4-4337-B62F-9FA190CA86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7192DA11-CC3D-4980-B541-FD00BC8764E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GB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8374C2B-1245-4E26-9076-A733FBF2D6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097" y="875729"/>
            <a:ext cx="5776504" cy="5334571"/>
          </a:xfrm>
        </p:spPr>
        <p:txBody>
          <a:bodyPr>
            <a:noAutofit/>
          </a:bodyPr>
          <a:lstStyle/>
          <a:p>
            <a:pPr marL="0"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400" b="1" dirty="0"/>
              <a:t>PARAMETRI ZA KONTROLO KAKOVOSTI (QC)</a:t>
            </a:r>
          </a:p>
          <a:p>
            <a:pPr marL="271463" lvl="1" indent="-1968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b="1" dirty="0" err="1"/>
              <a:t>Vsebnost</a:t>
            </a:r>
            <a:r>
              <a:rPr lang="en-GB" sz="1400" b="1" dirty="0"/>
              <a:t> </a:t>
            </a:r>
            <a:r>
              <a:rPr lang="en-GB" sz="1400" b="1" dirty="0" err="1"/>
              <a:t>kanabinoidov</a:t>
            </a:r>
            <a:r>
              <a:rPr lang="en-GB" sz="1400" dirty="0"/>
              <a:t>: </a:t>
            </a:r>
          </a:p>
          <a:p>
            <a:pPr marL="450850" lvl="2" indent="-1079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100" dirty="0" err="1"/>
              <a:t>Najbolj</a:t>
            </a:r>
            <a:r>
              <a:rPr lang="en-GB" sz="1100" dirty="0"/>
              <a:t> </a:t>
            </a:r>
            <a:r>
              <a:rPr lang="en-GB" sz="1100" dirty="0" err="1"/>
              <a:t>relavantni</a:t>
            </a:r>
            <a:r>
              <a:rPr lang="en-GB" sz="1100" dirty="0"/>
              <a:t> </a:t>
            </a:r>
            <a:r>
              <a:rPr lang="en-GB" sz="1100" dirty="0" err="1"/>
              <a:t>kanabinoidi</a:t>
            </a:r>
            <a:r>
              <a:rPr lang="en-GB" sz="1100" dirty="0"/>
              <a:t>, ki so </a:t>
            </a:r>
            <a:r>
              <a:rPr lang="en-GB" sz="1100" dirty="0" err="1"/>
              <a:t>pogosto</a:t>
            </a:r>
            <a:r>
              <a:rPr lang="en-GB" sz="1100" dirty="0"/>
              <a:t> </a:t>
            </a:r>
            <a:r>
              <a:rPr lang="en-GB" sz="1100" dirty="0" err="1"/>
              <a:t>merijo</a:t>
            </a:r>
            <a:r>
              <a:rPr lang="en-GB" sz="1100" dirty="0"/>
              <a:t>: </a:t>
            </a:r>
            <a:r>
              <a:rPr lang="en-GB" sz="1100" b="1" dirty="0"/>
              <a:t>CBD, THC, 8-THC, CBG, CBN, CBC, THCV, CBDV, CBDA, THCA, CBGA</a:t>
            </a:r>
            <a:r>
              <a:rPr lang="en-GB" sz="1100" dirty="0"/>
              <a:t> </a:t>
            </a:r>
          </a:p>
          <a:p>
            <a:pPr marL="285750" lvl="1" indent="-195263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b="1" dirty="0" err="1"/>
              <a:t>Pesticidi</a:t>
            </a:r>
            <a:r>
              <a:rPr lang="en-GB" sz="1400" dirty="0"/>
              <a:t>: </a:t>
            </a:r>
          </a:p>
          <a:p>
            <a:pPr marL="450850" lvl="2" indent="-825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100" dirty="0" err="1"/>
              <a:t>Kemikalije</a:t>
            </a:r>
            <a:r>
              <a:rPr lang="en-GB" sz="1100" dirty="0"/>
              <a:t>, ki </a:t>
            </a:r>
            <a:r>
              <a:rPr lang="en-GB" sz="1100" dirty="0" err="1"/>
              <a:t>ščitijo</a:t>
            </a:r>
            <a:r>
              <a:rPr lang="en-GB" sz="1100" dirty="0"/>
              <a:t> </a:t>
            </a:r>
            <a:r>
              <a:rPr lang="en-GB" sz="1100" dirty="0" err="1"/>
              <a:t>rastline</a:t>
            </a:r>
            <a:r>
              <a:rPr lang="en-GB" sz="1100" dirty="0"/>
              <a:t>, </a:t>
            </a:r>
            <a:r>
              <a:rPr lang="en-GB" sz="1100" dirty="0" err="1"/>
              <a:t>vendar</a:t>
            </a:r>
            <a:r>
              <a:rPr lang="en-GB" sz="1100" dirty="0"/>
              <a:t> so </a:t>
            </a:r>
            <a:r>
              <a:rPr lang="en-GB" sz="1100" dirty="0" err="1"/>
              <a:t>potencialno</a:t>
            </a:r>
            <a:r>
              <a:rPr lang="en-GB" sz="1100" dirty="0"/>
              <a:t> </a:t>
            </a:r>
            <a:r>
              <a:rPr lang="en-GB" sz="1100" dirty="0" err="1"/>
              <a:t>nevarne</a:t>
            </a:r>
            <a:r>
              <a:rPr lang="en-GB" sz="1100" dirty="0"/>
              <a:t> za </a:t>
            </a:r>
            <a:r>
              <a:rPr lang="en-GB" sz="1100" dirty="0" err="1"/>
              <a:t>ljudi</a:t>
            </a:r>
            <a:r>
              <a:rPr lang="en-GB" sz="1100" dirty="0"/>
              <a:t> in </a:t>
            </a:r>
            <a:r>
              <a:rPr lang="en-GB" sz="1100" dirty="0" err="1"/>
              <a:t>živali</a:t>
            </a:r>
            <a:r>
              <a:rPr lang="en-GB" sz="1100" dirty="0"/>
              <a:t> </a:t>
            </a:r>
          </a:p>
          <a:p>
            <a:pPr marL="450850" lvl="2" indent="-825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100" dirty="0" err="1"/>
              <a:t>Uredba</a:t>
            </a:r>
            <a:r>
              <a:rPr lang="en-GB" sz="1100" dirty="0"/>
              <a:t> EU 396/2005 o </a:t>
            </a:r>
            <a:r>
              <a:rPr lang="en-GB" sz="1100" dirty="0" err="1"/>
              <a:t>maksimalnih</a:t>
            </a:r>
            <a:r>
              <a:rPr lang="en-GB" sz="1100" dirty="0"/>
              <a:t> </a:t>
            </a:r>
            <a:r>
              <a:rPr lang="en-GB" sz="1100" dirty="0" err="1"/>
              <a:t>vrednostih</a:t>
            </a:r>
            <a:r>
              <a:rPr lang="en-GB" sz="1100" dirty="0"/>
              <a:t> </a:t>
            </a:r>
            <a:r>
              <a:rPr lang="en-GB" sz="1100" dirty="0" err="1"/>
              <a:t>ostankov</a:t>
            </a:r>
            <a:r>
              <a:rPr lang="en-GB" sz="1100" dirty="0"/>
              <a:t> </a:t>
            </a:r>
            <a:r>
              <a:rPr lang="en-GB" sz="1100" dirty="0" err="1"/>
              <a:t>pesticidov</a:t>
            </a:r>
            <a:r>
              <a:rPr lang="en-GB" sz="1100" dirty="0"/>
              <a:t> v </a:t>
            </a:r>
            <a:r>
              <a:rPr lang="en-GB" sz="1100" dirty="0" err="1"/>
              <a:t>živilih</a:t>
            </a:r>
            <a:r>
              <a:rPr lang="en-GB" sz="1100" dirty="0"/>
              <a:t> </a:t>
            </a:r>
            <a:r>
              <a:rPr lang="en-GB" sz="1100" dirty="0" err="1"/>
              <a:t>rastlinskega</a:t>
            </a:r>
            <a:r>
              <a:rPr lang="en-GB" sz="1100" dirty="0"/>
              <a:t> </a:t>
            </a:r>
            <a:r>
              <a:rPr lang="en-GB" sz="1100" dirty="0" err="1"/>
              <a:t>izvora</a:t>
            </a:r>
            <a:r>
              <a:rPr lang="en-GB" sz="1100" dirty="0"/>
              <a:t> </a:t>
            </a:r>
          </a:p>
          <a:p>
            <a:pPr marL="285750" lvl="1" indent="-195263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b="1" dirty="0" err="1"/>
              <a:t>Težke</a:t>
            </a:r>
            <a:r>
              <a:rPr lang="en-GB" sz="1400" b="1" dirty="0"/>
              <a:t> </a:t>
            </a:r>
            <a:r>
              <a:rPr lang="en-GB" sz="1400" b="1" dirty="0" err="1"/>
              <a:t>kovine</a:t>
            </a:r>
            <a:r>
              <a:rPr lang="en-GB" sz="1400" dirty="0"/>
              <a:t>: </a:t>
            </a:r>
          </a:p>
          <a:p>
            <a:pPr marL="450850" lvl="2" indent="-825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100" dirty="0"/>
              <a:t>Se </a:t>
            </a:r>
            <a:r>
              <a:rPr lang="en-GB" sz="1100" dirty="0" err="1"/>
              <a:t>lahko</a:t>
            </a:r>
            <a:r>
              <a:rPr lang="en-GB" sz="1100" dirty="0"/>
              <a:t> </a:t>
            </a:r>
            <a:r>
              <a:rPr lang="en-GB" sz="1100" dirty="0" err="1"/>
              <a:t>akumulirajo</a:t>
            </a:r>
            <a:r>
              <a:rPr lang="en-GB" sz="1100" dirty="0"/>
              <a:t> v </a:t>
            </a:r>
            <a:r>
              <a:rPr lang="en-GB" sz="1100" dirty="0" err="1"/>
              <a:t>konoplji</a:t>
            </a:r>
            <a:r>
              <a:rPr lang="en-GB" sz="1100" dirty="0"/>
              <a:t> </a:t>
            </a:r>
            <a:r>
              <a:rPr lang="en-GB" sz="1100" dirty="0" err="1"/>
              <a:t>iz</a:t>
            </a:r>
            <a:r>
              <a:rPr lang="en-GB" sz="1100" dirty="0"/>
              <a:t> </a:t>
            </a:r>
            <a:r>
              <a:rPr lang="en-GB" sz="1100" dirty="0" err="1"/>
              <a:t>kontaminiranih</a:t>
            </a:r>
            <a:r>
              <a:rPr lang="en-GB" sz="1100" dirty="0"/>
              <a:t> </a:t>
            </a:r>
            <a:r>
              <a:rPr lang="en-GB" sz="1100" dirty="0" err="1"/>
              <a:t>tal</a:t>
            </a:r>
            <a:endParaRPr lang="en-GB" sz="1100" dirty="0"/>
          </a:p>
          <a:p>
            <a:pPr marL="450850" lvl="2" indent="-825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100" dirty="0" err="1"/>
              <a:t>Uredba</a:t>
            </a:r>
            <a:r>
              <a:rPr lang="en-GB" sz="1100" dirty="0"/>
              <a:t> EU 1881/2006 o </a:t>
            </a:r>
            <a:r>
              <a:rPr lang="en-GB" sz="1100" dirty="0" err="1"/>
              <a:t>kontaminantih</a:t>
            </a:r>
            <a:r>
              <a:rPr lang="en-GB" sz="1100" dirty="0"/>
              <a:t> v </a:t>
            </a:r>
            <a:r>
              <a:rPr lang="en-GB" sz="1100" dirty="0" err="1"/>
              <a:t>živilih</a:t>
            </a:r>
            <a:endParaRPr lang="en-GB" sz="1100" dirty="0"/>
          </a:p>
          <a:p>
            <a:pPr marL="285750" lvl="1" indent="-195263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b="1" dirty="0" err="1"/>
              <a:t>Mikroorganizmi</a:t>
            </a:r>
            <a:r>
              <a:rPr lang="en-GB" sz="1400" dirty="0"/>
              <a:t>: </a:t>
            </a:r>
          </a:p>
          <a:p>
            <a:pPr marL="450850" lvl="2" indent="-88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100" dirty="0" err="1"/>
              <a:t>Najpogosteje</a:t>
            </a:r>
            <a:r>
              <a:rPr lang="en-GB" sz="1100" dirty="0"/>
              <a:t> v </a:t>
            </a:r>
            <a:r>
              <a:rPr lang="en-GB" sz="1100" dirty="0" err="1"/>
              <a:t>biomasi</a:t>
            </a:r>
            <a:r>
              <a:rPr lang="en-GB" sz="1100" dirty="0"/>
              <a:t>: </a:t>
            </a:r>
            <a:r>
              <a:rPr lang="en-GB" sz="1100" b="1" dirty="0" err="1"/>
              <a:t>plesni</a:t>
            </a:r>
            <a:r>
              <a:rPr lang="en-GB" sz="1100" dirty="0"/>
              <a:t> (</a:t>
            </a:r>
            <a:r>
              <a:rPr lang="en-GB" sz="1100" dirty="0" err="1"/>
              <a:t>pri</a:t>
            </a:r>
            <a:r>
              <a:rPr lang="en-GB" sz="1100" dirty="0"/>
              <a:t> </a:t>
            </a:r>
            <a:r>
              <a:rPr lang="en-GB" sz="1100" dirty="0" err="1"/>
              <a:t>neprimernem</a:t>
            </a:r>
            <a:r>
              <a:rPr lang="en-GB" sz="1100" dirty="0"/>
              <a:t> </a:t>
            </a:r>
            <a:r>
              <a:rPr lang="en-GB" sz="1100" dirty="0" err="1"/>
              <a:t>skladiščenju</a:t>
            </a:r>
            <a:r>
              <a:rPr lang="en-GB" sz="1100" dirty="0"/>
              <a:t> – </a:t>
            </a:r>
            <a:r>
              <a:rPr lang="en-GB" sz="1100" dirty="0" err="1"/>
              <a:t>vlaga</a:t>
            </a:r>
            <a:r>
              <a:rPr lang="en-GB" sz="1100" dirty="0"/>
              <a:t>!) in </a:t>
            </a:r>
            <a:r>
              <a:rPr lang="en-GB" sz="1100" b="1" dirty="0" err="1"/>
              <a:t>bakterije</a:t>
            </a:r>
            <a:r>
              <a:rPr lang="en-GB" sz="1100" dirty="0"/>
              <a:t> (</a:t>
            </a:r>
            <a:r>
              <a:rPr lang="en-GB" sz="1100" dirty="0" err="1"/>
              <a:t>npr</a:t>
            </a:r>
            <a:r>
              <a:rPr lang="en-GB" sz="1100" dirty="0"/>
              <a:t> </a:t>
            </a:r>
            <a:r>
              <a:rPr lang="en-GB" sz="1100" dirty="0" err="1"/>
              <a:t>enterobakterije-indikatorji</a:t>
            </a:r>
            <a:r>
              <a:rPr lang="en-GB" sz="1100" dirty="0"/>
              <a:t> </a:t>
            </a:r>
            <a:r>
              <a:rPr lang="en-GB" sz="1100" dirty="0" err="1"/>
              <a:t>fekalnega</a:t>
            </a:r>
            <a:r>
              <a:rPr lang="en-GB" sz="1100" dirty="0"/>
              <a:t> </a:t>
            </a:r>
            <a:r>
              <a:rPr lang="en-GB" sz="1100" dirty="0" err="1"/>
              <a:t>kontaminacije</a:t>
            </a:r>
            <a:r>
              <a:rPr lang="en-GB" sz="1100" dirty="0"/>
              <a:t>) </a:t>
            </a:r>
          </a:p>
          <a:p>
            <a:pPr marL="450850" lvl="2" indent="-88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100" dirty="0" err="1"/>
              <a:t>Uredbi</a:t>
            </a:r>
            <a:r>
              <a:rPr lang="en-GB" sz="1100" dirty="0"/>
              <a:t> 2073/2005 in 1441/2007 o </a:t>
            </a:r>
            <a:r>
              <a:rPr lang="en-GB" sz="1100" dirty="0" err="1"/>
              <a:t>mikrobioloških</a:t>
            </a:r>
            <a:r>
              <a:rPr lang="en-GB" sz="1100" dirty="0"/>
              <a:t> </a:t>
            </a:r>
            <a:r>
              <a:rPr lang="en-GB" sz="1100" dirty="0" err="1"/>
              <a:t>kriterijih</a:t>
            </a:r>
            <a:r>
              <a:rPr lang="en-GB" sz="1100" dirty="0"/>
              <a:t> za </a:t>
            </a:r>
            <a:r>
              <a:rPr lang="en-GB" sz="1100" dirty="0" err="1"/>
              <a:t>živila</a:t>
            </a:r>
            <a:r>
              <a:rPr lang="en-GB" sz="1100" dirty="0"/>
              <a:t> </a:t>
            </a:r>
          </a:p>
          <a:p>
            <a:pPr marL="285750" lvl="1" indent="-195263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b="1" dirty="0" err="1"/>
              <a:t>Mikotoksini</a:t>
            </a:r>
            <a:r>
              <a:rPr lang="en-GB" sz="1400" dirty="0"/>
              <a:t>: </a:t>
            </a:r>
          </a:p>
          <a:p>
            <a:pPr marL="450850" lvl="2" indent="-952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100" dirty="0" err="1"/>
              <a:t>Metaboliti</a:t>
            </a:r>
            <a:r>
              <a:rPr lang="en-GB" sz="1100" dirty="0"/>
              <a:t> </a:t>
            </a:r>
            <a:r>
              <a:rPr lang="en-GB" sz="1100" dirty="0" err="1"/>
              <a:t>določenih</a:t>
            </a:r>
            <a:r>
              <a:rPr lang="en-GB" sz="1100" dirty="0"/>
              <a:t> </a:t>
            </a:r>
            <a:r>
              <a:rPr lang="en-GB" sz="1100" dirty="0" err="1"/>
              <a:t>plesni</a:t>
            </a:r>
            <a:r>
              <a:rPr lang="en-GB" sz="1100" dirty="0"/>
              <a:t>, ki se </a:t>
            </a:r>
            <a:r>
              <a:rPr lang="en-GB" sz="1100" dirty="0" err="1"/>
              <a:t>lahko</a:t>
            </a:r>
            <a:r>
              <a:rPr lang="en-GB" sz="1100" dirty="0"/>
              <a:t> </a:t>
            </a:r>
            <a:r>
              <a:rPr lang="en-GB" sz="1100" dirty="0" err="1"/>
              <a:t>pojavijo</a:t>
            </a:r>
            <a:r>
              <a:rPr lang="en-GB" sz="1100" dirty="0"/>
              <a:t> v </a:t>
            </a:r>
            <a:r>
              <a:rPr lang="en-GB" sz="1100" dirty="0" err="1"/>
              <a:t>neprimerno</a:t>
            </a:r>
            <a:r>
              <a:rPr lang="en-GB" sz="1100" dirty="0"/>
              <a:t> </a:t>
            </a:r>
            <a:r>
              <a:rPr lang="en-GB" sz="1100" dirty="0" err="1"/>
              <a:t>skladiščeni</a:t>
            </a:r>
            <a:r>
              <a:rPr lang="en-GB" sz="1100" dirty="0"/>
              <a:t> </a:t>
            </a:r>
            <a:r>
              <a:rPr lang="en-GB" sz="1100" dirty="0" err="1"/>
              <a:t>biomasi</a:t>
            </a:r>
            <a:r>
              <a:rPr lang="en-GB" sz="1100" dirty="0"/>
              <a:t> </a:t>
            </a:r>
          </a:p>
          <a:p>
            <a:pPr marL="450850" lvl="2" indent="-952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100" dirty="0" err="1"/>
              <a:t>Uredba</a:t>
            </a:r>
            <a:r>
              <a:rPr lang="en-GB" sz="1100" dirty="0"/>
              <a:t> EU 1881/2006 o </a:t>
            </a:r>
            <a:r>
              <a:rPr lang="en-GB" sz="1100" dirty="0" err="1"/>
              <a:t>kontaminantih</a:t>
            </a:r>
            <a:r>
              <a:rPr lang="en-GB" sz="1100" dirty="0"/>
              <a:t> v </a:t>
            </a:r>
            <a:r>
              <a:rPr lang="en-GB" sz="1100" dirty="0" err="1"/>
              <a:t>živilih</a:t>
            </a:r>
            <a:endParaRPr lang="en-GB" sz="1100" dirty="0"/>
          </a:p>
        </p:txBody>
      </p:sp>
      <p:pic>
        <p:nvPicPr>
          <p:cNvPr id="7" name="Slika 6" descr="Slika, ki vsebuje besede risba, svetlo, znak, ura&#10;&#10;Opis je samodejno ustvarjen">
            <a:extLst>
              <a:ext uri="{FF2B5EF4-FFF2-40B4-BE49-F238E27FC236}">
                <a16:creationId xmlns:a16="http://schemas.microsoft.com/office/drawing/2014/main" id="{A6CA700A-E631-46FC-8223-42843DF934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97" y="314965"/>
            <a:ext cx="1732756" cy="377388"/>
          </a:xfrm>
          <a:prstGeom prst="rect">
            <a:avLst/>
          </a:prstGeom>
        </p:spPr>
      </p:pic>
      <p:sp>
        <p:nvSpPr>
          <p:cNvPr id="8" name="Group">
            <a:extLst>
              <a:ext uri="{FF2B5EF4-FFF2-40B4-BE49-F238E27FC236}">
                <a16:creationId xmlns:a16="http://schemas.microsoft.com/office/drawing/2014/main" id="{A0EBFB9D-3D43-49E3-8AF9-6732F00DCE10}"/>
              </a:ext>
            </a:extLst>
          </p:cNvPr>
          <p:cNvSpPr txBox="1"/>
          <p:nvPr/>
        </p:nvSpPr>
        <p:spPr>
          <a:xfrm>
            <a:off x="423521" y="6338291"/>
            <a:ext cx="2503544" cy="408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/>
          <a:p>
            <a:pPr algn="l">
              <a:lnSpc>
                <a:spcPct val="160000"/>
              </a:lnSpc>
              <a:defRPr sz="1500" b="0" cap="all">
                <a:latin typeface="GothamOT-ExtraLight"/>
                <a:ea typeface="GothamOT-ExtraLight"/>
                <a:cs typeface="GothamOT-ExtraLight"/>
                <a:sym typeface="Gotham OT ExtraLight"/>
              </a:defRPr>
            </a:pPr>
            <a:r>
              <a:rPr sz="750" dirty="0"/>
              <a:t>WE ARE PHARMAHEMP </a:t>
            </a:r>
            <a:r>
              <a:rPr sz="750" dirty="0">
                <a:solidFill>
                  <a:srgbClr val="4FF5A9"/>
                </a:solidFill>
              </a:rPr>
              <a:t>I</a:t>
            </a:r>
            <a:r>
              <a:rPr sz="750" dirty="0"/>
              <a:t> 202</a:t>
            </a:r>
            <a:r>
              <a:rPr lang="en-GB" sz="750" dirty="0"/>
              <a:t>1</a:t>
            </a:r>
            <a:r>
              <a:rPr sz="750" dirty="0"/>
              <a:t>  PHARMA HEMP ©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91370AA2-0CDE-42E3-AE65-D3BA7BDE589B}"/>
              </a:ext>
            </a:extLst>
          </p:cNvPr>
          <p:cNvSpPr/>
          <p:nvPr/>
        </p:nvSpPr>
        <p:spPr>
          <a:xfrm>
            <a:off x="450850" y="6385844"/>
            <a:ext cx="2379970" cy="1"/>
          </a:xfrm>
          <a:prstGeom prst="line">
            <a:avLst/>
          </a:prstGeom>
          <a:ln w="762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9" name="OTLSHAPE_T_e9793d8b1971453b94e3eba57b34564e_Title">
            <a:extLst>
              <a:ext uri="{FF2B5EF4-FFF2-40B4-BE49-F238E27FC236}">
                <a16:creationId xmlns:a16="http://schemas.microsoft.com/office/drawing/2014/main" id="{90F03EF9-5DA0-41CD-A64F-9B96497195E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192110" y="3310307"/>
            <a:ext cx="153670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endParaRPr lang="en-GB" sz="900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438A6D90-7060-49E8-AF4F-EA07F04ABFF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43357"/>
          <a:stretch/>
        </p:blipFill>
        <p:spPr>
          <a:xfrm>
            <a:off x="6197601" y="3534523"/>
            <a:ext cx="5822949" cy="971379"/>
          </a:xfrm>
          <a:prstGeom prst="rect">
            <a:avLst/>
          </a:prstGeom>
        </p:spPr>
      </p:pic>
      <p:grpSp>
        <p:nvGrpSpPr>
          <p:cNvPr id="17" name="Skupina 16">
            <a:extLst>
              <a:ext uri="{FF2B5EF4-FFF2-40B4-BE49-F238E27FC236}">
                <a16:creationId xmlns:a16="http://schemas.microsoft.com/office/drawing/2014/main" id="{FA147FB7-821F-493B-8856-7747FA0B28F8}"/>
              </a:ext>
            </a:extLst>
          </p:cNvPr>
          <p:cNvGrpSpPr/>
          <p:nvPr/>
        </p:nvGrpSpPr>
        <p:grpSpPr>
          <a:xfrm>
            <a:off x="5989453" y="2203450"/>
            <a:ext cx="5932675" cy="1348523"/>
            <a:chOff x="6096000" y="1212327"/>
            <a:chExt cx="5789612" cy="1253796"/>
          </a:xfrm>
        </p:grpSpPr>
        <p:pic>
          <p:nvPicPr>
            <p:cNvPr id="5" name="Slika 4">
              <a:extLst>
                <a:ext uri="{FF2B5EF4-FFF2-40B4-BE49-F238E27FC236}">
                  <a16:creationId xmlns:a16="http://schemas.microsoft.com/office/drawing/2014/main" id="{F17FEF6C-F181-409B-A176-D69DB84ACF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096000" y="1212327"/>
              <a:ext cx="5789612" cy="1229597"/>
            </a:xfrm>
            <a:prstGeom prst="rect">
              <a:avLst/>
            </a:prstGeom>
          </p:spPr>
        </p:pic>
        <p:sp>
          <p:nvSpPr>
            <p:cNvPr id="15" name="Pravokotnik 14">
              <a:extLst>
                <a:ext uri="{FF2B5EF4-FFF2-40B4-BE49-F238E27FC236}">
                  <a16:creationId xmlns:a16="http://schemas.microsoft.com/office/drawing/2014/main" id="{4E869C97-94F3-4A78-A294-F8F0687DA5B9}"/>
                </a:ext>
              </a:extLst>
            </p:cNvPr>
            <p:cNvSpPr/>
            <p:nvPr/>
          </p:nvSpPr>
          <p:spPr>
            <a:xfrm>
              <a:off x="6515100" y="2311400"/>
              <a:ext cx="3060700" cy="1384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Pravokotnik 15">
              <a:extLst>
                <a:ext uri="{FF2B5EF4-FFF2-40B4-BE49-F238E27FC236}">
                  <a16:creationId xmlns:a16="http://schemas.microsoft.com/office/drawing/2014/main" id="{67EB2418-351D-4965-974D-70F6F0BB9909}"/>
                </a:ext>
              </a:extLst>
            </p:cNvPr>
            <p:cNvSpPr/>
            <p:nvPr/>
          </p:nvSpPr>
          <p:spPr>
            <a:xfrm>
              <a:off x="10750550" y="2327624"/>
              <a:ext cx="1085850" cy="1384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" name="Information Classification: EXTERNAL">
            <a:extLst>
              <a:ext uri="{FF2B5EF4-FFF2-40B4-BE49-F238E27FC236}">
                <a16:creationId xmlns:a16="http://schemas.microsoft.com/office/drawing/2014/main" id="{EDCBE610-60CE-4CF3-8E05-B1C5B457BACE}"/>
              </a:ext>
            </a:extLst>
          </p:cNvPr>
          <p:cNvSpPr txBox="1"/>
          <p:nvPr/>
        </p:nvSpPr>
        <p:spPr>
          <a:xfrm>
            <a:off x="8644689" y="6525019"/>
            <a:ext cx="3037591" cy="165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r">
              <a:lnSpc>
                <a:spcPct val="160000"/>
              </a:lnSpc>
              <a:defRPr sz="1100" b="0" cap="all">
                <a:solidFill>
                  <a:srgbClr val="D5D5D5"/>
                </a:solidFill>
                <a:latin typeface="Gotham OT"/>
                <a:ea typeface="Gotham OT"/>
                <a:cs typeface="Gotham OT"/>
                <a:sym typeface="Gotham OT"/>
              </a:defRPr>
            </a:lvl1pPr>
          </a:lstStyle>
          <a:p>
            <a:r>
              <a:rPr sz="550" dirty="0"/>
              <a:t>Information Classification: </a:t>
            </a:r>
            <a:r>
              <a:rPr lang="en-GB" sz="550" dirty="0"/>
              <a:t>CONFIDENTIAL, FOR PROFESSIONAL USE ONLY</a:t>
            </a:r>
            <a:r>
              <a:rPr sz="55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672764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5060&quot;&gt;&lt;version val=&quot;28312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1&quot;/&gt;&lt;m_chDecimalSymbol17909&gt;,&lt;/m_chDecimalSymbol17909&gt;&lt;m_nGroupingDigits17909 val=&quot;3&quot;/&gt;&lt;m_chGroupingSymbol17909&gt;.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d. %m. %Y&lt;/m_strFormatTime&gt;&lt;m_yearfmt&gt;&lt;begin val=&quot;0&quot;/&gt;&lt;end val=&quot;0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bNumberIsYear val=&quot;0&quot;/&gt;&lt;m_strFormatTime&gt;%1&lt;/m_strFormatTime&gt;&lt;m_yearfmt&gt;&lt;begin val=&quot;0&quot;/&gt;&lt;end val=&quot;4&quot;/&gt;&lt;/m_yearfmt&gt;&lt;/m_precDefaultMonth&gt;&lt;m_precDefaultWeek&gt;&lt;m_bNumberIsYear val=&quot;0&quot;/&gt;&lt;m_strFormatTime&gt;%4&lt;/m_strFormatTime&gt;&lt;m_yearfmt&gt;&lt;begin val=&quot;0&quot;/&gt;&lt;end val=&quot;4&quot;/&gt;&lt;/m_yearfmt&gt;&lt;/m_precDefaultWeek&gt;&lt;m_precDefaultDay&gt;&lt;m_bNumberIsYear val=&quot;0&quot;/&gt;&lt;m_strFormatTime&gt;%#d&lt;/m_strFormatTime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5AVaK_ygqIPNJ_04UqpK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SBxSwencyXBdSk4w6caH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SBxSwencyXBdSk4w6caH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SBxSwencyXBdSk4w6caH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SBxSwencyXBdSk4w6caH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SBxSwencyXBdSk4w6caH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SBxSwencyXBdSk4w6caHA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SBxSwencyXBdSk4w6caH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SBxSwencyXBdSk4w6caH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SBxSwencyXBdSk4w6caH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SBxSwencyXBdSk4w6caHA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SBxSwencyXBdSk4w6caHA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SBxSwencyXBdSk4w6caHA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SBxSwencyXBdSk4w6caHA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SBxSwencyXBdSk4w6caHA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SBxSwencyXBdSk4w6caHA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SBxSwencyXBdSk4w6caHA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SBxSwencyXBdSk4w6caHA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SBxSwencyXBdSk4w6caHA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SBxSwencyXBdSk4w6caHA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SBxSwencyXBdSk4w6caHA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SBxSwencyXBdSk4w6caHA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SBxSwencyXBdSk4w6caHA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SBxSwencyXBdSk4w6caHA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SBxSwencyXBdSk4w6caHA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7581</TotalTime>
  <Words>1016</Words>
  <Application>Microsoft Macintosh PowerPoint</Application>
  <PresentationFormat>Widescreen</PresentationFormat>
  <Paragraphs>134</Paragraphs>
  <Slides>25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Arial</vt:lpstr>
      <vt:lpstr>Calibri</vt:lpstr>
      <vt:lpstr>Calibri Light</vt:lpstr>
      <vt:lpstr>Gotham OT</vt:lpstr>
      <vt:lpstr>GothamOT-ExtraLight</vt:lpstr>
      <vt:lpstr>GothamOT-Medium</vt:lpstr>
      <vt:lpstr>Oswald Regular</vt:lpstr>
      <vt:lpstr>Officeova tema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Novel food application</dc:title>
  <dc:creator>Marjeta Česen</dc:creator>
  <cp:lastModifiedBy>PharmaHemp d.o.o.</cp:lastModifiedBy>
  <cp:revision>214</cp:revision>
  <dcterms:created xsi:type="dcterms:W3CDTF">2020-06-09T06:52:50Z</dcterms:created>
  <dcterms:modified xsi:type="dcterms:W3CDTF">2021-11-23T18:08:04Z</dcterms:modified>
</cp:coreProperties>
</file>