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83" r:id="rId2"/>
    <p:sldId id="257" r:id="rId3"/>
    <p:sldId id="279" r:id="rId4"/>
    <p:sldId id="277" r:id="rId5"/>
    <p:sldId id="264" r:id="rId6"/>
    <p:sldId id="259" r:id="rId7"/>
    <p:sldId id="258" r:id="rId8"/>
    <p:sldId id="260" r:id="rId9"/>
    <p:sldId id="261" r:id="rId10"/>
    <p:sldId id="273" r:id="rId11"/>
    <p:sldId id="274" r:id="rId12"/>
    <p:sldId id="275" r:id="rId13"/>
    <p:sldId id="280" r:id="rId14"/>
    <p:sldId id="263" r:id="rId15"/>
    <p:sldId id="284" r:id="rId16"/>
    <p:sldId id="266" r:id="rId17"/>
    <p:sldId id="276" r:id="rId18"/>
    <p:sldId id="265" r:id="rId19"/>
    <p:sldId id="281" r:id="rId20"/>
    <p:sldId id="282" r:id="rId21"/>
    <p:sldId id="270" r:id="rId22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jeta Česen" initials="MČ" lastIdx="1" clrIdx="0">
    <p:extLst>
      <p:ext uri="{19B8F6BF-5375-455C-9EA6-DF929625EA0E}">
        <p15:presenceInfo xmlns:p15="http://schemas.microsoft.com/office/powerpoint/2012/main" userId="S-1-5-21-1074503763-2582702058-1762909709-11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9430"/>
    <a:srgbClr val="B7B7B7"/>
    <a:srgbClr val="F6F3EE"/>
    <a:srgbClr val="F33E3F"/>
    <a:srgbClr val="FD3B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rez sloga, mreža tabele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 varScale="1">
        <p:scale>
          <a:sx n="78" d="100"/>
          <a:sy n="78" d="100"/>
        </p:scale>
        <p:origin x="34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B43EE8-2505-43CB-A4FD-25D384481427}" type="doc">
      <dgm:prSet loTypeId="urn:microsoft.com/office/officeart/2005/8/layout/orgChart1" loCatId="hierarchy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en-GB"/>
        </a:p>
      </dgm:t>
    </dgm:pt>
    <dgm:pt modelId="{63BD86DC-75CE-4BF3-86C9-D45742B0FF3B}">
      <dgm:prSet phldrT="[besedilo]"/>
      <dgm:spPr/>
      <dgm:t>
        <a:bodyPr/>
        <a:lstStyle/>
        <a:p>
          <a:endParaRPr lang="en-GB" dirty="0"/>
        </a:p>
        <a:p>
          <a:r>
            <a:rPr lang="en-GB" dirty="0"/>
            <a:t> IZDELKI IZ INDUSTRIJSKE KONOPLJE</a:t>
          </a:r>
        </a:p>
      </dgm:t>
    </dgm:pt>
    <dgm:pt modelId="{0B2A0588-0972-479B-8C2C-DE52BFD7D2C4}" type="parTrans" cxnId="{0193251B-C438-4844-BB44-B48CEA119F3F}">
      <dgm:prSet/>
      <dgm:spPr/>
      <dgm:t>
        <a:bodyPr/>
        <a:lstStyle/>
        <a:p>
          <a:endParaRPr lang="en-GB"/>
        </a:p>
      </dgm:t>
    </dgm:pt>
    <dgm:pt modelId="{63EFBE1D-8A3E-44A0-A671-1BCDA84AD97C}" type="sibTrans" cxnId="{0193251B-C438-4844-BB44-B48CEA119F3F}">
      <dgm:prSet/>
      <dgm:spPr/>
      <dgm:t>
        <a:bodyPr/>
        <a:lstStyle/>
        <a:p>
          <a:endParaRPr lang="en-GB"/>
        </a:p>
      </dgm:t>
    </dgm:pt>
    <dgm:pt modelId="{1AD5E44A-DC15-4627-84CF-E04030571910}">
      <dgm:prSet phldrT="[besedilo]" custT="1"/>
      <dgm:spPr/>
      <dgm:t>
        <a:bodyPr/>
        <a:lstStyle/>
        <a:p>
          <a:r>
            <a:rPr lang="en-GB" sz="2400" b="1" dirty="0" err="1">
              <a:solidFill>
                <a:schemeClr val="accent6">
                  <a:lumMod val="75000"/>
                </a:schemeClr>
              </a:solidFill>
            </a:rPr>
            <a:t>Kozmetični</a:t>
          </a:r>
          <a:r>
            <a:rPr lang="en-GB" sz="2400" b="1" dirty="0">
              <a:solidFill>
                <a:schemeClr val="accent6">
                  <a:lumMod val="75000"/>
                </a:schemeClr>
              </a:solidFill>
            </a:rPr>
            <a:t> </a:t>
          </a:r>
          <a:br>
            <a:rPr lang="en-GB" sz="2400" b="1" dirty="0">
              <a:solidFill>
                <a:schemeClr val="accent6">
                  <a:lumMod val="75000"/>
                </a:schemeClr>
              </a:solidFill>
            </a:rPr>
          </a:br>
          <a:r>
            <a:rPr lang="en-GB" sz="2400" b="1" dirty="0" err="1">
              <a:solidFill>
                <a:schemeClr val="accent6">
                  <a:lumMod val="75000"/>
                </a:schemeClr>
              </a:solidFill>
            </a:rPr>
            <a:t>izdelki</a:t>
          </a:r>
          <a:r>
            <a:rPr lang="en-GB" sz="2400" b="1" dirty="0">
              <a:solidFill>
                <a:schemeClr val="accent6">
                  <a:lumMod val="75000"/>
                </a:schemeClr>
              </a:solidFill>
            </a:rPr>
            <a:t> </a:t>
          </a:r>
          <a:endParaRPr lang="en-GB" sz="2400" b="1" dirty="0"/>
        </a:p>
      </dgm:t>
    </dgm:pt>
    <dgm:pt modelId="{548D9991-83F5-403B-A478-BE968B0669FA}" type="parTrans" cxnId="{2B97C6E5-1D38-4444-81DE-B87EA4E6014C}">
      <dgm:prSet/>
      <dgm:spPr/>
      <dgm:t>
        <a:bodyPr/>
        <a:lstStyle/>
        <a:p>
          <a:endParaRPr lang="en-GB"/>
        </a:p>
      </dgm:t>
    </dgm:pt>
    <dgm:pt modelId="{89454361-199D-477D-81E8-E4256AD00B00}" type="sibTrans" cxnId="{2B97C6E5-1D38-4444-81DE-B87EA4E6014C}">
      <dgm:prSet/>
      <dgm:spPr/>
      <dgm:t>
        <a:bodyPr/>
        <a:lstStyle/>
        <a:p>
          <a:endParaRPr lang="en-GB"/>
        </a:p>
      </dgm:t>
    </dgm:pt>
    <dgm:pt modelId="{212FA567-E9DF-4568-B706-A2E9F9B47B45}">
      <dgm:prSet phldrT="[besedilo]" custT="1"/>
      <dgm:spPr/>
      <dgm:t>
        <a:bodyPr/>
        <a:lstStyle/>
        <a:p>
          <a:r>
            <a:rPr lang="en-GB" sz="2400" b="1" dirty="0">
              <a:solidFill>
                <a:srgbClr val="6C9430"/>
              </a:solidFill>
            </a:rPr>
            <a:t>Bulk/WL label </a:t>
          </a:r>
          <a:r>
            <a:rPr lang="en-GB" sz="2400" b="1" dirty="0" err="1">
              <a:solidFill>
                <a:srgbClr val="6C9430"/>
              </a:solidFill>
            </a:rPr>
            <a:t>izdelki</a:t>
          </a:r>
          <a:endParaRPr lang="en-GB" sz="2400" b="1" dirty="0">
            <a:solidFill>
              <a:srgbClr val="6C9430"/>
            </a:solidFill>
          </a:endParaRPr>
        </a:p>
      </dgm:t>
    </dgm:pt>
    <dgm:pt modelId="{7EE21E42-9D01-4737-9130-09810DA78707}" type="parTrans" cxnId="{63131E92-E27C-4D1A-A535-F9C6ED124C00}">
      <dgm:prSet/>
      <dgm:spPr/>
      <dgm:t>
        <a:bodyPr/>
        <a:lstStyle/>
        <a:p>
          <a:endParaRPr lang="en-GB"/>
        </a:p>
      </dgm:t>
    </dgm:pt>
    <dgm:pt modelId="{7E2E0B99-2EC7-495E-BF2E-3BF6119C9E2D}" type="sibTrans" cxnId="{63131E92-E27C-4D1A-A535-F9C6ED124C00}">
      <dgm:prSet/>
      <dgm:spPr/>
      <dgm:t>
        <a:bodyPr/>
        <a:lstStyle/>
        <a:p>
          <a:endParaRPr lang="en-GB"/>
        </a:p>
      </dgm:t>
    </dgm:pt>
    <dgm:pt modelId="{B789EDBD-82F4-44A2-9481-775AA8F739B7}" type="pres">
      <dgm:prSet presAssocID="{41B43EE8-2505-43CB-A4FD-25D38448142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958C425-5FB6-4DE5-BB3D-ABE5904C2F46}" type="pres">
      <dgm:prSet presAssocID="{63BD86DC-75CE-4BF3-86C9-D45742B0FF3B}" presName="hierRoot1" presStyleCnt="0">
        <dgm:presLayoutVars>
          <dgm:hierBranch val="init"/>
        </dgm:presLayoutVars>
      </dgm:prSet>
      <dgm:spPr/>
    </dgm:pt>
    <dgm:pt modelId="{D2F31CCE-3547-4623-90CA-22955479952E}" type="pres">
      <dgm:prSet presAssocID="{63BD86DC-75CE-4BF3-86C9-D45742B0FF3B}" presName="rootComposite1" presStyleCnt="0"/>
      <dgm:spPr/>
    </dgm:pt>
    <dgm:pt modelId="{65ACBF55-5C60-454D-B4B3-6B86895763B2}" type="pres">
      <dgm:prSet presAssocID="{63BD86DC-75CE-4BF3-86C9-D45742B0FF3B}" presName="rootText1" presStyleLbl="node0" presStyleIdx="0" presStyleCnt="1" custScaleY="69693">
        <dgm:presLayoutVars>
          <dgm:chPref val="3"/>
        </dgm:presLayoutVars>
      </dgm:prSet>
      <dgm:spPr/>
    </dgm:pt>
    <dgm:pt modelId="{63682FC0-1AFC-435B-BDAE-6BDCDAB5BEDC}" type="pres">
      <dgm:prSet presAssocID="{63BD86DC-75CE-4BF3-86C9-D45742B0FF3B}" presName="rootConnector1" presStyleLbl="node1" presStyleIdx="0" presStyleCnt="0"/>
      <dgm:spPr/>
    </dgm:pt>
    <dgm:pt modelId="{8F353C92-1C13-4A3A-91B7-CC23D9EFB53A}" type="pres">
      <dgm:prSet presAssocID="{63BD86DC-75CE-4BF3-86C9-D45742B0FF3B}" presName="hierChild2" presStyleCnt="0"/>
      <dgm:spPr/>
    </dgm:pt>
    <dgm:pt modelId="{38C21A96-7640-4199-9311-FFAD4E4DCF4A}" type="pres">
      <dgm:prSet presAssocID="{548D9991-83F5-403B-A478-BE968B0669FA}" presName="Name37" presStyleLbl="parChTrans1D2" presStyleIdx="0" presStyleCnt="2"/>
      <dgm:spPr/>
    </dgm:pt>
    <dgm:pt modelId="{CE5C1F9B-2575-4C59-8010-40EF0BC2BEBE}" type="pres">
      <dgm:prSet presAssocID="{1AD5E44A-DC15-4627-84CF-E04030571910}" presName="hierRoot2" presStyleCnt="0">
        <dgm:presLayoutVars>
          <dgm:hierBranch val="init"/>
        </dgm:presLayoutVars>
      </dgm:prSet>
      <dgm:spPr/>
    </dgm:pt>
    <dgm:pt modelId="{DE1151A8-0311-4059-81AF-424520E0005A}" type="pres">
      <dgm:prSet presAssocID="{1AD5E44A-DC15-4627-84CF-E04030571910}" presName="rootComposite" presStyleCnt="0"/>
      <dgm:spPr/>
    </dgm:pt>
    <dgm:pt modelId="{FDE572D6-03D1-43E9-8F50-0C95F9DEC131}" type="pres">
      <dgm:prSet presAssocID="{1AD5E44A-DC15-4627-84CF-E04030571910}" presName="rootText" presStyleLbl="node2" presStyleIdx="0" presStyleCnt="2" custScaleX="77208" custScaleY="64229">
        <dgm:presLayoutVars>
          <dgm:chPref val="3"/>
        </dgm:presLayoutVars>
      </dgm:prSet>
      <dgm:spPr/>
    </dgm:pt>
    <dgm:pt modelId="{A86D7F00-8648-4226-B396-6E828F482C19}" type="pres">
      <dgm:prSet presAssocID="{1AD5E44A-DC15-4627-84CF-E04030571910}" presName="rootConnector" presStyleLbl="node2" presStyleIdx="0" presStyleCnt="2"/>
      <dgm:spPr/>
    </dgm:pt>
    <dgm:pt modelId="{C8AE0775-D4D3-4FFA-9943-A1A347605770}" type="pres">
      <dgm:prSet presAssocID="{1AD5E44A-DC15-4627-84CF-E04030571910}" presName="hierChild4" presStyleCnt="0"/>
      <dgm:spPr/>
    </dgm:pt>
    <dgm:pt modelId="{5E58F7A7-C957-45E2-8C77-F200598FE793}" type="pres">
      <dgm:prSet presAssocID="{1AD5E44A-DC15-4627-84CF-E04030571910}" presName="hierChild5" presStyleCnt="0"/>
      <dgm:spPr/>
    </dgm:pt>
    <dgm:pt modelId="{4B260BA5-855A-4539-8168-D37F2C149737}" type="pres">
      <dgm:prSet presAssocID="{7EE21E42-9D01-4737-9130-09810DA78707}" presName="Name37" presStyleLbl="parChTrans1D2" presStyleIdx="1" presStyleCnt="2"/>
      <dgm:spPr/>
    </dgm:pt>
    <dgm:pt modelId="{A8109A76-536A-4829-87FA-4902F6245FD2}" type="pres">
      <dgm:prSet presAssocID="{212FA567-E9DF-4568-B706-A2E9F9B47B45}" presName="hierRoot2" presStyleCnt="0">
        <dgm:presLayoutVars>
          <dgm:hierBranch val="init"/>
        </dgm:presLayoutVars>
      </dgm:prSet>
      <dgm:spPr/>
    </dgm:pt>
    <dgm:pt modelId="{FE2158A2-8EA3-40DA-B290-D657D96FD9DC}" type="pres">
      <dgm:prSet presAssocID="{212FA567-E9DF-4568-B706-A2E9F9B47B45}" presName="rootComposite" presStyleCnt="0"/>
      <dgm:spPr/>
    </dgm:pt>
    <dgm:pt modelId="{C0243B5F-A206-4B83-BD97-4BB93F9E713D}" type="pres">
      <dgm:prSet presAssocID="{212FA567-E9DF-4568-B706-A2E9F9B47B45}" presName="rootText" presStyleLbl="node2" presStyleIdx="1" presStyleCnt="2" custScaleX="77208" custScaleY="64229">
        <dgm:presLayoutVars>
          <dgm:chPref val="3"/>
        </dgm:presLayoutVars>
      </dgm:prSet>
      <dgm:spPr/>
    </dgm:pt>
    <dgm:pt modelId="{AA1A02E8-060A-4319-B313-BD8702480C1E}" type="pres">
      <dgm:prSet presAssocID="{212FA567-E9DF-4568-B706-A2E9F9B47B45}" presName="rootConnector" presStyleLbl="node2" presStyleIdx="1" presStyleCnt="2"/>
      <dgm:spPr/>
    </dgm:pt>
    <dgm:pt modelId="{65A00E1E-BEA8-4A37-A2C4-BB049FAF129A}" type="pres">
      <dgm:prSet presAssocID="{212FA567-E9DF-4568-B706-A2E9F9B47B45}" presName="hierChild4" presStyleCnt="0"/>
      <dgm:spPr/>
    </dgm:pt>
    <dgm:pt modelId="{0CF9ABE7-516B-4A2C-B45C-3538D67E8381}" type="pres">
      <dgm:prSet presAssocID="{212FA567-E9DF-4568-B706-A2E9F9B47B45}" presName="hierChild5" presStyleCnt="0"/>
      <dgm:spPr/>
    </dgm:pt>
    <dgm:pt modelId="{E916AA4C-8316-4F30-80C3-37707781964D}" type="pres">
      <dgm:prSet presAssocID="{63BD86DC-75CE-4BF3-86C9-D45742B0FF3B}" presName="hierChild3" presStyleCnt="0"/>
      <dgm:spPr/>
    </dgm:pt>
  </dgm:ptLst>
  <dgm:cxnLst>
    <dgm:cxn modelId="{647FC812-3260-4C77-B621-8EE9B61C6B35}" type="presOf" srcId="{41B43EE8-2505-43CB-A4FD-25D384481427}" destId="{B789EDBD-82F4-44A2-9481-775AA8F739B7}" srcOrd="0" destOrd="0" presId="urn:microsoft.com/office/officeart/2005/8/layout/orgChart1"/>
    <dgm:cxn modelId="{0193251B-C438-4844-BB44-B48CEA119F3F}" srcId="{41B43EE8-2505-43CB-A4FD-25D384481427}" destId="{63BD86DC-75CE-4BF3-86C9-D45742B0FF3B}" srcOrd="0" destOrd="0" parTransId="{0B2A0588-0972-479B-8C2C-DE52BFD7D2C4}" sibTransId="{63EFBE1D-8A3E-44A0-A671-1BCDA84AD97C}"/>
    <dgm:cxn modelId="{CE956A1F-C38F-49DF-B352-E78A4BD5B597}" type="presOf" srcId="{212FA567-E9DF-4568-B706-A2E9F9B47B45}" destId="{C0243B5F-A206-4B83-BD97-4BB93F9E713D}" srcOrd="0" destOrd="0" presId="urn:microsoft.com/office/officeart/2005/8/layout/orgChart1"/>
    <dgm:cxn modelId="{7846796B-937F-4348-8614-D9659021B69C}" type="presOf" srcId="{7EE21E42-9D01-4737-9130-09810DA78707}" destId="{4B260BA5-855A-4539-8168-D37F2C149737}" srcOrd="0" destOrd="0" presId="urn:microsoft.com/office/officeart/2005/8/layout/orgChart1"/>
    <dgm:cxn modelId="{CF5E5E51-674F-4378-8D1E-8877504003BC}" type="presOf" srcId="{63BD86DC-75CE-4BF3-86C9-D45742B0FF3B}" destId="{65ACBF55-5C60-454D-B4B3-6B86895763B2}" srcOrd="0" destOrd="0" presId="urn:microsoft.com/office/officeart/2005/8/layout/orgChart1"/>
    <dgm:cxn modelId="{3AE6DF8F-8398-43B0-BAF9-D6E8A287DDC7}" type="presOf" srcId="{63BD86DC-75CE-4BF3-86C9-D45742B0FF3B}" destId="{63682FC0-1AFC-435B-BDAE-6BDCDAB5BEDC}" srcOrd="1" destOrd="0" presId="urn:microsoft.com/office/officeart/2005/8/layout/orgChart1"/>
    <dgm:cxn modelId="{63131E92-E27C-4D1A-A535-F9C6ED124C00}" srcId="{63BD86DC-75CE-4BF3-86C9-D45742B0FF3B}" destId="{212FA567-E9DF-4568-B706-A2E9F9B47B45}" srcOrd="1" destOrd="0" parTransId="{7EE21E42-9D01-4737-9130-09810DA78707}" sibTransId="{7E2E0B99-2EC7-495E-BF2E-3BF6119C9E2D}"/>
    <dgm:cxn modelId="{25431D9D-5D8A-4D7C-95BC-C2B99841E4EE}" type="presOf" srcId="{548D9991-83F5-403B-A478-BE968B0669FA}" destId="{38C21A96-7640-4199-9311-FFAD4E4DCF4A}" srcOrd="0" destOrd="0" presId="urn:microsoft.com/office/officeart/2005/8/layout/orgChart1"/>
    <dgm:cxn modelId="{ADAFEE9E-E4EE-4EAB-8BA5-E6B3B8CEA1B3}" type="presOf" srcId="{1AD5E44A-DC15-4627-84CF-E04030571910}" destId="{FDE572D6-03D1-43E9-8F50-0C95F9DEC131}" srcOrd="0" destOrd="0" presId="urn:microsoft.com/office/officeart/2005/8/layout/orgChart1"/>
    <dgm:cxn modelId="{02FB0CA2-8B0F-4ED5-A4AC-F6BE0F3C182F}" type="presOf" srcId="{212FA567-E9DF-4568-B706-A2E9F9B47B45}" destId="{AA1A02E8-060A-4319-B313-BD8702480C1E}" srcOrd="1" destOrd="0" presId="urn:microsoft.com/office/officeart/2005/8/layout/orgChart1"/>
    <dgm:cxn modelId="{5669F3BD-A5D7-439C-AD19-9AF2A7632584}" type="presOf" srcId="{1AD5E44A-DC15-4627-84CF-E04030571910}" destId="{A86D7F00-8648-4226-B396-6E828F482C19}" srcOrd="1" destOrd="0" presId="urn:microsoft.com/office/officeart/2005/8/layout/orgChart1"/>
    <dgm:cxn modelId="{2B97C6E5-1D38-4444-81DE-B87EA4E6014C}" srcId="{63BD86DC-75CE-4BF3-86C9-D45742B0FF3B}" destId="{1AD5E44A-DC15-4627-84CF-E04030571910}" srcOrd="0" destOrd="0" parTransId="{548D9991-83F5-403B-A478-BE968B0669FA}" sibTransId="{89454361-199D-477D-81E8-E4256AD00B00}"/>
    <dgm:cxn modelId="{B50B557F-935E-4C47-9C3A-4B54848F046F}" type="presParOf" srcId="{B789EDBD-82F4-44A2-9481-775AA8F739B7}" destId="{6958C425-5FB6-4DE5-BB3D-ABE5904C2F46}" srcOrd="0" destOrd="0" presId="urn:microsoft.com/office/officeart/2005/8/layout/orgChart1"/>
    <dgm:cxn modelId="{2E7A1CBA-C780-435B-A04B-EC380692087B}" type="presParOf" srcId="{6958C425-5FB6-4DE5-BB3D-ABE5904C2F46}" destId="{D2F31CCE-3547-4623-90CA-22955479952E}" srcOrd="0" destOrd="0" presId="urn:microsoft.com/office/officeart/2005/8/layout/orgChart1"/>
    <dgm:cxn modelId="{8E67E712-CB43-458E-95F1-065C90C44A79}" type="presParOf" srcId="{D2F31CCE-3547-4623-90CA-22955479952E}" destId="{65ACBF55-5C60-454D-B4B3-6B86895763B2}" srcOrd="0" destOrd="0" presId="urn:microsoft.com/office/officeart/2005/8/layout/orgChart1"/>
    <dgm:cxn modelId="{758C4A6C-A262-418E-AA68-D41CB6939810}" type="presParOf" srcId="{D2F31CCE-3547-4623-90CA-22955479952E}" destId="{63682FC0-1AFC-435B-BDAE-6BDCDAB5BEDC}" srcOrd="1" destOrd="0" presId="urn:microsoft.com/office/officeart/2005/8/layout/orgChart1"/>
    <dgm:cxn modelId="{FDDD0C72-00DA-408B-9FDC-17A59D264994}" type="presParOf" srcId="{6958C425-5FB6-4DE5-BB3D-ABE5904C2F46}" destId="{8F353C92-1C13-4A3A-91B7-CC23D9EFB53A}" srcOrd="1" destOrd="0" presId="urn:microsoft.com/office/officeart/2005/8/layout/orgChart1"/>
    <dgm:cxn modelId="{18059C1A-8065-4561-9674-D80327FF2D93}" type="presParOf" srcId="{8F353C92-1C13-4A3A-91B7-CC23D9EFB53A}" destId="{38C21A96-7640-4199-9311-FFAD4E4DCF4A}" srcOrd="0" destOrd="0" presId="urn:microsoft.com/office/officeart/2005/8/layout/orgChart1"/>
    <dgm:cxn modelId="{F14A1C53-7677-486F-AE20-75BC60F16D1C}" type="presParOf" srcId="{8F353C92-1C13-4A3A-91B7-CC23D9EFB53A}" destId="{CE5C1F9B-2575-4C59-8010-40EF0BC2BEBE}" srcOrd="1" destOrd="0" presId="urn:microsoft.com/office/officeart/2005/8/layout/orgChart1"/>
    <dgm:cxn modelId="{BF608336-410A-4F8A-8113-979720838824}" type="presParOf" srcId="{CE5C1F9B-2575-4C59-8010-40EF0BC2BEBE}" destId="{DE1151A8-0311-4059-81AF-424520E0005A}" srcOrd="0" destOrd="0" presId="urn:microsoft.com/office/officeart/2005/8/layout/orgChart1"/>
    <dgm:cxn modelId="{CDBA69BB-5891-4B5C-B915-7ACBBEFE740E}" type="presParOf" srcId="{DE1151A8-0311-4059-81AF-424520E0005A}" destId="{FDE572D6-03D1-43E9-8F50-0C95F9DEC131}" srcOrd="0" destOrd="0" presId="urn:microsoft.com/office/officeart/2005/8/layout/orgChart1"/>
    <dgm:cxn modelId="{1EA5D46B-F252-4588-9696-6337DE6A9F70}" type="presParOf" srcId="{DE1151A8-0311-4059-81AF-424520E0005A}" destId="{A86D7F00-8648-4226-B396-6E828F482C19}" srcOrd="1" destOrd="0" presId="urn:microsoft.com/office/officeart/2005/8/layout/orgChart1"/>
    <dgm:cxn modelId="{7EB18310-E7A2-4891-8A5A-68292F177266}" type="presParOf" srcId="{CE5C1F9B-2575-4C59-8010-40EF0BC2BEBE}" destId="{C8AE0775-D4D3-4FFA-9943-A1A347605770}" srcOrd="1" destOrd="0" presId="urn:microsoft.com/office/officeart/2005/8/layout/orgChart1"/>
    <dgm:cxn modelId="{07AA10A4-FEC8-49DD-B1BB-6567D7134D8D}" type="presParOf" srcId="{CE5C1F9B-2575-4C59-8010-40EF0BC2BEBE}" destId="{5E58F7A7-C957-45E2-8C77-F200598FE793}" srcOrd="2" destOrd="0" presId="urn:microsoft.com/office/officeart/2005/8/layout/orgChart1"/>
    <dgm:cxn modelId="{70BC769E-6783-45ED-B9DD-0A018721DDF8}" type="presParOf" srcId="{8F353C92-1C13-4A3A-91B7-CC23D9EFB53A}" destId="{4B260BA5-855A-4539-8168-D37F2C149737}" srcOrd="2" destOrd="0" presId="urn:microsoft.com/office/officeart/2005/8/layout/orgChart1"/>
    <dgm:cxn modelId="{11D3EB1F-2A04-4103-A439-0933771FDD9B}" type="presParOf" srcId="{8F353C92-1C13-4A3A-91B7-CC23D9EFB53A}" destId="{A8109A76-536A-4829-87FA-4902F6245FD2}" srcOrd="3" destOrd="0" presId="urn:microsoft.com/office/officeart/2005/8/layout/orgChart1"/>
    <dgm:cxn modelId="{DCC870CE-F6A6-405F-A9FB-C15032CE4DF0}" type="presParOf" srcId="{A8109A76-536A-4829-87FA-4902F6245FD2}" destId="{FE2158A2-8EA3-40DA-B290-D657D96FD9DC}" srcOrd="0" destOrd="0" presId="urn:microsoft.com/office/officeart/2005/8/layout/orgChart1"/>
    <dgm:cxn modelId="{6A65DFB6-E59F-4479-83A5-0884C0276861}" type="presParOf" srcId="{FE2158A2-8EA3-40DA-B290-D657D96FD9DC}" destId="{C0243B5F-A206-4B83-BD97-4BB93F9E713D}" srcOrd="0" destOrd="0" presId="urn:microsoft.com/office/officeart/2005/8/layout/orgChart1"/>
    <dgm:cxn modelId="{18397930-2D46-468C-8E0E-E501C0BFF105}" type="presParOf" srcId="{FE2158A2-8EA3-40DA-B290-D657D96FD9DC}" destId="{AA1A02E8-060A-4319-B313-BD8702480C1E}" srcOrd="1" destOrd="0" presId="urn:microsoft.com/office/officeart/2005/8/layout/orgChart1"/>
    <dgm:cxn modelId="{B28242E4-5631-4279-BAED-3464897295DA}" type="presParOf" srcId="{A8109A76-536A-4829-87FA-4902F6245FD2}" destId="{65A00E1E-BEA8-4A37-A2C4-BB049FAF129A}" srcOrd="1" destOrd="0" presId="urn:microsoft.com/office/officeart/2005/8/layout/orgChart1"/>
    <dgm:cxn modelId="{0204916E-9A2B-412F-88F7-1EAC67399A90}" type="presParOf" srcId="{A8109A76-536A-4829-87FA-4902F6245FD2}" destId="{0CF9ABE7-516B-4A2C-B45C-3538D67E8381}" srcOrd="2" destOrd="0" presId="urn:microsoft.com/office/officeart/2005/8/layout/orgChart1"/>
    <dgm:cxn modelId="{0AB49414-16EE-4B8B-A3B0-A8C49BE1FD90}" type="presParOf" srcId="{6958C425-5FB6-4DE5-BB3D-ABE5904C2F46}" destId="{E916AA4C-8316-4F30-80C3-37707781964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260BA5-855A-4539-8168-D37F2C149737}">
      <dsp:nvSpPr>
        <dsp:cNvPr id="0" name=""/>
        <dsp:cNvSpPr/>
      </dsp:nvSpPr>
      <dsp:spPr>
        <a:xfrm>
          <a:off x="4064000" y="1117708"/>
          <a:ext cx="1573668" cy="6730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6500"/>
              </a:lnTo>
              <a:lnTo>
                <a:pt x="1573668" y="336500"/>
              </a:lnTo>
              <a:lnTo>
                <a:pt x="1573668" y="673000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C21A96-7640-4199-9311-FFAD4E4DCF4A}">
      <dsp:nvSpPr>
        <dsp:cNvPr id="0" name=""/>
        <dsp:cNvSpPr/>
      </dsp:nvSpPr>
      <dsp:spPr>
        <a:xfrm>
          <a:off x="2490331" y="1117708"/>
          <a:ext cx="1573668" cy="673000"/>
        </a:xfrm>
        <a:custGeom>
          <a:avLst/>
          <a:gdLst/>
          <a:ahLst/>
          <a:cxnLst/>
          <a:rect l="0" t="0" r="0" b="0"/>
          <a:pathLst>
            <a:path>
              <a:moveTo>
                <a:pt x="1573668" y="0"/>
              </a:moveTo>
              <a:lnTo>
                <a:pt x="1573668" y="336500"/>
              </a:lnTo>
              <a:lnTo>
                <a:pt x="0" y="336500"/>
              </a:lnTo>
              <a:lnTo>
                <a:pt x="0" y="673000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ACBF55-5C60-454D-B4B3-6B86895763B2}">
      <dsp:nvSpPr>
        <dsp:cNvPr id="0" name=""/>
        <dsp:cNvSpPr/>
      </dsp:nvSpPr>
      <dsp:spPr>
        <a:xfrm>
          <a:off x="2461617" y="960"/>
          <a:ext cx="3204765" cy="1116748"/>
        </a:xfrm>
        <a:prstGeom prst="rect">
          <a:avLst/>
        </a:prstGeom>
        <a:solidFill>
          <a:schemeClr val="accent3">
            <a:alpha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200" kern="1200" dirty="0"/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 IZDELKI IZ INDUSTRIJSKE KONOPLJE</a:t>
          </a:r>
        </a:p>
      </dsp:txBody>
      <dsp:txXfrm>
        <a:off x="2461617" y="960"/>
        <a:ext cx="3204765" cy="1116748"/>
      </dsp:txXfrm>
    </dsp:sp>
    <dsp:sp modelId="{FDE572D6-03D1-43E9-8F50-0C95F9DEC131}">
      <dsp:nvSpPr>
        <dsp:cNvPr id="0" name=""/>
        <dsp:cNvSpPr/>
      </dsp:nvSpPr>
      <dsp:spPr>
        <a:xfrm>
          <a:off x="1253164" y="1790709"/>
          <a:ext cx="2474335" cy="1029194"/>
        </a:xfrm>
        <a:prstGeom prst="rect">
          <a:avLst/>
        </a:prstGeom>
        <a:solidFill>
          <a:schemeClr val="accent3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 err="1">
              <a:solidFill>
                <a:schemeClr val="accent6">
                  <a:lumMod val="75000"/>
                </a:schemeClr>
              </a:solidFill>
            </a:rPr>
            <a:t>Kozmetični</a:t>
          </a:r>
          <a:r>
            <a:rPr lang="en-GB" sz="2400" b="1" kern="1200" dirty="0">
              <a:solidFill>
                <a:schemeClr val="accent6">
                  <a:lumMod val="75000"/>
                </a:schemeClr>
              </a:solidFill>
            </a:rPr>
            <a:t> </a:t>
          </a:r>
          <a:br>
            <a:rPr lang="en-GB" sz="2400" b="1" kern="1200" dirty="0">
              <a:solidFill>
                <a:schemeClr val="accent6">
                  <a:lumMod val="75000"/>
                </a:schemeClr>
              </a:solidFill>
            </a:rPr>
          </a:br>
          <a:r>
            <a:rPr lang="en-GB" sz="2400" b="1" kern="1200" dirty="0" err="1">
              <a:solidFill>
                <a:schemeClr val="accent6">
                  <a:lumMod val="75000"/>
                </a:schemeClr>
              </a:solidFill>
            </a:rPr>
            <a:t>izdelki</a:t>
          </a:r>
          <a:r>
            <a:rPr lang="en-GB" sz="2400" b="1" kern="1200" dirty="0">
              <a:solidFill>
                <a:schemeClr val="accent6">
                  <a:lumMod val="75000"/>
                </a:schemeClr>
              </a:solidFill>
            </a:rPr>
            <a:t> </a:t>
          </a:r>
          <a:endParaRPr lang="en-GB" sz="2400" b="1" kern="1200" dirty="0"/>
        </a:p>
      </dsp:txBody>
      <dsp:txXfrm>
        <a:off x="1253164" y="1790709"/>
        <a:ext cx="2474335" cy="1029194"/>
      </dsp:txXfrm>
    </dsp:sp>
    <dsp:sp modelId="{C0243B5F-A206-4B83-BD97-4BB93F9E713D}">
      <dsp:nvSpPr>
        <dsp:cNvPr id="0" name=""/>
        <dsp:cNvSpPr/>
      </dsp:nvSpPr>
      <dsp:spPr>
        <a:xfrm>
          <a:off x="4400500" y="1790709"/>
          <a:ext cx="2474335" cy="1029194"/>
        </a:xfrm>
        <a:prstGeom prst="rect">
          <a:avLst/>
        </a:prstGeom>
        <a:solidFill>
          <a:schemeClr val="accent3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>
              <a:solidFill>
                <a:srgbClr val="6C9430"/>
              </a:solidFill>
            </a:rPr>
            <a:t>Bulk/WL label </a:t>
          </a:r>
          <a:r>
            <a:rPr lang="en-GB" sz="2400" b="1" kern="1200" dirty="0" err="1">
              <a:solidFill>
                <a:srgbClr val="6C9430"/>
              </a:solidFill>
            </a:rPr>
            <a:t>izdelki</a:t>
          </a:r>
          <a:endParaRPr lang="en-GB" sz="2400" b="1" kern="1200" dirty="0">
            <a:solidFill>
              <a:srgbClr val="6C9430"/>
            </a:solidFill>
          </a:endParaRPr>
        </a:p>
      </dsp:txBody>
      <dsp:txXfrm>
        <a:off x="4400500" y="1790709"/>
        <a:ext cx="2474335" cy="10291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07A65-11F5-4E3F-8382-D51F681FF2EB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GB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62AAA6-82E6-4F29-924B-83A7EB30D7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9224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Ker so FS </a:t>
            </a:r>
            <a:r>
              <a:rPr lang="en-GB" dirty="0" err="1"/>
              <a:t>tudi</a:t>
            </a:r>
            <a:r>
              <a:rPr lang="en-GB" dirty="0"/>
              <a:t> </a:t>
            </a:r>
            <a:r>
              <a:rPr lang="en-GB" dirty="0" err="1"/>
              <a:t>živila</a:t>
            </a:r>
            <a:r>
              <a:rPr lang="en-GB" dirty="0"/>
              <a:t> po def. </a:t>
            </a:r>
            <a:r>
              <a:rPr lang="en-GB" dirty="0" err="1"/>
              <a:t>zanje</a:t>
            </a:r>
            <a:r>
              <a:rPr lang="en-GB" dirty="0"/>
              <a:t> </a:t>
            </a:r>
            <a:r>
              <a:rPr lang="en-GB" dirty="0" err="1"/>
              <a:t>velja</a:t>
            </a:r>
            <a:r>
              <a:rPr lang="en-GB" dirty="0"/>
              <a:t> </a:t>
            </a:r>
            <a:r>
              <a:rPr lang="en-GB" dirty="0" err="1"/>
              <a:t>tudi</a:t>
            </a:r>
            <a:r>
              <a:rPr lang="en-GB" dirty="0"/>
              <a:t> </a:t>
            </a:r>
            <a:r>
              <a:rPr lang="en-GB" dirty="0" err="1"/>
              <a:t>zakonodaja</a:t>
            </a:r>
            <a:r>
              <a:rPr lang="en-GB" dirty="0"/>
              <a:t>, </a:t>
            </a:r>
            <a:r>
              <a:rPr lang="en-GB" dirty="0" err="1"/>
              <a:t>ki</a:t>
            </a:r>
            <a:r>
              <a:rPr lang="en-GB" dirty="0"/>
              <a:t> jo </a:t>
            </a:r>
            <a:r>
              <a:rPr lang="en-GB" dirty="0" err="1"/>
              <a:t>ureja</a:t>
            </a:r>
            <a:r>
              <a:rPr lang="en-GB" dirty="0"/>
              <a:t> </a:t>
            </a:r>
            <a:r>
              <a:rPr lang="en-GB" dirty="0" err="1"/>
              <a:t>Urad</a:t>
            </a:r>
            <a:r>
              <a:rPr lang="en-GB" dirty="0"/>
              <a:t> za </a:t>
            </a:r>
            <a:r>
              <a:rPr lang="en-GB" dirty="0" err="1"/>
              <a:t>varno</a:t>
            </a:r>
            <a:r>
              <a:rPr lang="en-GB" dirty="0"/>
              <a:t> </a:t>
            </a:r>
            <a:r>
              <a:rPr lang="en-GB" dirty="0" err="1"/>
              <a:t>hrano</a:t>
            </a:r>
            <a:r>
              <a:rPr lang="en-GB" dirty="0"/>
              <a:t> – novel food issue, </a:t>
            </a:r>
            <a:r>
              <a:rPr lang="en-GB" dirty="0" err="1"/>
              <a:t>zdravstvene</a:t>
            </a:r>
            <a:r>
              <a:rPr lang="en-GB" dirty="0"/>
              <a:t> in </a:t>
            </a:r>
            <a:r>
              <a:rPr lang="en-GB" dirty="0" err="1"/>
              <a:t>prehr</a:t>
            </a:r>
            <a:r>
              <a:rPr lang="en-GB" dirty="0"/>
              <a:t>. </a:t>
            </a:r>
            <a:r>
              <a:rPr lang="en-GB" dirty="0" err="1"/>
              <a:t>trditve</a:t>
            </a:r>
            <a:endParaRPr lang="en-GB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62AAA6-82E6-4F29-924B-83A7EB30D705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814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8908282-5B97-47B5-AB02-AB4B2926DB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  <a:endParaRPr lang="en-GB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4DB1E1AD-0007-40AB-A1C5-4470A9BB35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  <a:endParaRPr lang="en-GB"/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843B9A50-2B92-4B7C-B1F5-164E20B13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C6E9-05AB-41E5-BEA3-32BC601BA954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CCD2060F-79EA-41A1-96FE-820DE3DEE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3147027B-AB47-4149-B087-04E85461F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B5153-D207-480B-96D3-1381D613E8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8393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DD86C33-5E29-4082-97CC-2DD72B3DF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GB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83C07A9-789D-4283-A68D-6416A4FAC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GB"/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D8E1DCD9-7AC9-4AFA-8F86-D862F93F8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C6E9-05AB-41E5-BEA3-32BC601BA954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653449B0-E607-484A-9F75-4792C37DA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29FBD414-EE80-4AA3-8EAA-337AA861D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B5153-D207-480B-96D3-1381D613E8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8255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FDBF1D2-0CA0-44DA-9FF9-3AEE00C1B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  <a:endParaRPr lang="en-GB"/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F595323B-FD02-432B-8235-66802C0C27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686FD87-4D24-4C05-A1DC-505F480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C6E9-05AB-41E5-BEA3-32BC601BA954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7C33F3BE-F70D-4D62-A250-E3D2EA0B9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620DC01B-ECFE-46B5-8E61-5256D8B0C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B5153-D207-480B-96D3-1381D613E8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6918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608FE54-9D52-4730-8E64-0B6A017A7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GB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25E096C-60A6-4805-9F06-CE21461B47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GB"/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F7A61B42-114C-4585-9401-DBFE9389F5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GB"/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368356BD-6CAF-4105-9376-F0426537F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C6E9-05AB-41E5-BEA3-32BC601BA954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A80B7EB3-8EB1-456C-93E8-E775D8589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93E153F5-7B4B-4CF9-B339-A74EE8F8D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B5153-D207-480B-96D3-1381D613E8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587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2BC4B40-AFCA-407D-8064-2DC01C9D0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en-GB"/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7E135879-ED12-48B9-A5BA-6D23DE44DF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25849DA9-DDC9-42AB-A8C5-34D54D71D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GB"/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4FC5EA87-B063-4E33-924C-981BE57FA4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7E0F6750-F5B9-4F2A-BC46-73EDB71393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GB"/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559DDA5B-ADFE-48B8-9A22-19B2106EF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C6E9-05AB-41E5-BEA3-32BC601BA954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F3BD219B-3A19-490D-9D48-4E5A3CF19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4263143A-66ED-431A-8707-C08F3DDA0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B5153-D207-480B-96D3-1381D613E8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496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0165226-2A8F-4DB6-AE55-A23CA063D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GB"/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7611502F-CBA2-47A0-9754-661660DA9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C6E9-05AB-41E5-BEA3-32BC601BA954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F654E875-6BF2-450A-8F75-3D13455A2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2A94C160-8A7B-4C7D-85F1-22C6CFA35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B5153-D207-480B-96D3-1381D613E8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526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5A315C41-FD4E-4E2F-9D30-293058C7F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C6E9-05AB-41E5-BEA3-32BC601BA954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5C04D854-5C20-44AD-8ED1-A5B4E7076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413644EF-17C5-4F96-AAE2-FFD295E71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B5153-D207-480B-96D3-1381D613E8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8911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3316894-DD69-47D7-9E91-217877E0D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  <a:endParaRPr lang="en-GB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1B00376-F364-4499-8BA3-5DE85FFA6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GB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B6E48A9A-5298-477C-AD82-38537D033E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575DB12A-563B-4858-80A6-B2E7725FB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C6E9-05AB-41E5-BEA3-32BC601BA954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8F7D3227-F8A6-4F50-8DE6-5047EC4A0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213F1651-575D-40A6-BF33-4ED80E38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B5153-D207-480B-96D3-1381D613E8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939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E724857-0219-4DF9-B140-6DA594915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  <a:endParaRPr lang="en-GB"/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F69467D3-E7EE-4D41-B180-2CD0D74DE2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0694E782-C82B-4998-BBC3-719CAB2486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965D1166-50FB-46BE-A0DF-C7F06473A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C6E9-05AB-41E5-BEA3-32BC601BA954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8CCBA5E9-DF7A-4C0A-AEB9-7E34A22EA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5D3C0A87-B3F2-44A9-89EC-9214FB7F5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B5153-D207-480B-96D3-1381D613E8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0402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3728A73-E46D-4CA7-B516-77AB08021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GB"/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B27D3EF5-BC2E-4F63-A646-1C82F88CDE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GB"/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92F52CB9-79F7-48F8-9773-335CCFA58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C6E9-05AB-41E5-BEA3-32BC601BA954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5713589D-9645-4E2D-B9E1-D5E8C5B61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72944593-E54B-4BFC-A294-B63A2400A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B5153-D207-480B-96D3-1381D613E8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195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F98CD516-7B56-4682-B4AD-C55AFAB05F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  <a:endParaRPr lang="en-GB"/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49E5EB43-0CA5-4DB3-B4B9-5A5314CF5F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GB"/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D536A933-504B-4B50-9945-0E45A9746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C6E9-05AB-41E5-BEA3-32BC601BA954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1A0140D7-EA25-4604-9B59-E453D2F70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37DFBB2B-E110-4C7B-A422-92CC6F9D3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B5153-D207-480B-96D3-1381D613E8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28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3975100" y="552450"/>
            <a:ext cx="8629651" cy="57531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825500" y="476250"/>
            <a:ext cx="5111750" cy="2774950"/>
          </a:xfrm>
          <a:prstGeom prst="rect">
            <a:avLst/>
          </a:prstGeom>
        </p:spPr>
        <p:txBody>
          <a:bodyPr anchor="b"/>
          <a:lstStyle>
            <a:lvl1pPr>
              <a:defRPr sz="42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25500" y="3263900"/>
            <a:ext cx="5111750" cy="286385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700"/>
            </a:lvl1pPr>
            <a:lvl2pPr marL="0" indent="0" algn="ctr">
              <a:spcBef>
                <a:spcPts val="0"/>
              </a:spcBef>
              <a:buSzTx/>
              <a:buNone/>
              <a:defRPr sz="2700"/>
            </a:lvl2pPr>
            <a:lvl3pPr marL="0" indent="0" algn="ctr">
              <a:spcBef>
                <a:spcPts val="0"/>
              </a:spcBef>
              <a:buSzTx/>
              <a:buNone/>
              <a:defRPr sz="2700"/>
            </a:lvl3pPr>
            <a:lvl4pPr marL="0" indent="0" algn="ctr">
              <a:spcBef>
                <a:spcPts val="0"/>
              </a:spcBef>
              <a:buSzTx/>
              <a:buNone/>
              <a:defRPr sz="2700"/>
            </a:lvl4pPr>
            <a:lvl5pPr marL="0" indent="0" algn="ctr">
              <a:spcBef>
                <a:spcPts val="0"/>
              </a:spcBef>
              <a:buSzTx/>
              <a:buNone/>
              <a:defRPr sz="2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5974499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D03FA315-7CE2-4C33-8F31-D2F49D21E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  <a:endParaRPr lang="en-GB"/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A02D3EBE-5DEE-4409-A445-5112FC412B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GB"/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8384AF90-062D-4901-809D-F2E45E582A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DC6E9-05AB-41E5-BEA3-32BC601BA954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2A7F0A05-11AC-46C2-9194-283E9D06D6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4DFB042A-A0AA-492B-AADF-8BC37EFF87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B5153-D207-480B-96D3-1381D613E8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942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12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1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0.png"/><Relationship Id="rId1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12" Type="http://schemas.openxmlformats.org/officeDocument/2006/relationships/image" Target="../media/image4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5.png"/><Relationship Id="rId5" Type="http://schemas.openxmlformats.org/officeDocument/2006/relationships/image" Target="../media/image18.jpeg"/><Relationship Id="rId10" Type="http://schemas.openxmlformats.org/officeDocument/2006/relationships/image" Target="../media/image22.jpeg"/><Relationship Id="rId4" Type="http://schemas.openxmlformats.org/officeDocument/2006/relationships/image" Target="../media/image17.png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4.png"/><Relationship Id="rId7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5.png"/><Relationship Id="rId9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hyperlink" Target="https://pharma-hemp.com/company-pharmahemp-cbd/certificates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1.png"/><Relationship Id="rId7" Type="http://schemas.openxmlformats.org/officeDocument/2006/relationships/hyperlink" Target="https://www.jazmp.s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.JPG"/><Relationship Id="rId4" Type="http://schemas.openxmlformats.org/officeDocument/2006/relationships/image" Target="../media/image42.png"/><Relationship Id="rId9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shutterstock_552569983.jpg" descr="shutterstock_552569983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0365"/>
            <a:ext cx="12192000" cy="47058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Image" descr="Image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147" y="200081"/>
            <a:ext cx="1763706" cy="375197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IMPROVING LIVES DROP BY DROP"/>
          <p:cNvSpPr txBox="1"/>
          <p:nvPr/>
        </p:nvSpPr>
        <p:spPr>
          <a:xfrm>
            <a:off x="507287" y="5322819"/>
            <a:ext cx="11177426" cy="469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defTabSz="457200">
              <a:lnSpc>
                <a:spcPct val="85000"/>
              </a:lnSpc>
              <a:defRPr sz="6000" b="0" spc="-125">
                <a:latin typeface="Oswald Regular"/>
                <a:ea typeface="Oswald Regular"/>
                <a:cs typeface="Oswald Regular"/>
                <a:sym typeface="Oswald Regular"/>
              </a:defRPr>
            </a:lvl1pPr>
          </a:lstStyle>
          <a:p>
            <a:pPr algn="ctr"/>
            <a:r>
              <a:rPr lang="en-GB" sz="3200" dirty="0" err="1"/>
              <a:t>Zakonodaja</a:t>
            </a:r>
            <a:r>
              <a:rPr lang="en-GB" sz="3200" dirty="0"/>
              <a:t> </a:t>
            </a:r>
            <a:r>
              <a:rPr lang="en-GB" sz="3200" dirty="0" err="1"/>
              <a:t>na</a:t>
            </a:r>
            <a:r>
              <a:rPr lang="en-GB" sz="3200" dirty="0"/>
              <a:t> </a:t>
            </a:r>
            <a:r>
              <a:rPr lang="en-GB" sz="3200" dirty="0" err="1"/>
              <a:t>področju</a:t>
            </a:r>
            <a:r>
              <a:rPr lang="en-GB" sz="3200" dirty="0"/>
              <a:t> </a:t>
            </a:r>
            <a:r>
              <a:rPr lang="en-GB" sz="3200" dirty="0" err="1"/>
              <a:t>izdelkov</a:t>
            </a:r>
            <a:r>
              <a:rPr lang="en-GB" sz="3200" dirty="0"/>
              <a:t> </a:t>
            </a:r>
            <a:r>
              <a:rPr lang="en-GB" sz="3200" dirty="0" err="1"/>
              <a:t>iz</a:t>
            </a:r>
            <a:r>
              <a:rPr lang="en-GB" sz="3200" dirty="0"/>
              <a:t> </a:t>
            </a:r>
            <a:r>
              <a:rPr lang="en-GB" sz="3200" dirty="0" err="1"/>
              <a:t>konoplje</a:t>
            </a:r>
            <a:endParaRPr lang="en-GB" sz="3200" dirty="0"/>
          </a:p>
        </p:txBody>
      </p:sp>
      <p:sp>
        <p:nvSpPr>
          <p:cNvPr id="134" name="Group"/>
          <p:cNvSpPr txBox="1"/>
          <p:nvPr/>
        </p:nvSpPr>
        <p:spPr>
          <a:xfrm>
            <a:off x="423521" y="6338291"/>
            <a:ext cx="2503544" cy="408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/>
          <a:p>
            <a:pPr algn="l">
              <a:lnSpc>
                <a:spcPct val="160000"/>
              </a:lnSpc>
              <a:defRPr sz="1500" b="0" cap="all">
                <a:latin typeface="Gotham OT ExtraLight"/>
                <a:ea typeface="Gotham OT ExtraLight"/>
                <a:cs typeface="Gotham OT ExtraLight"/>
                <a:sym typeface="Gotham OT ExtraLight"/>
              </a:defRPr>
            </a:pPr>
            <a:r>
              <a:rPr sz="750" dirty="0"/>
              <a:t>WE ARE PHARMAHEMP </a:t>
            </a:r>
            <a:r>
              <a:rPr sz="750" dirty="0">
                <a:solidFill>
                  <a:srgbClr val="4FF5A9"/>
                </a:solidFill>
              </a:rPr>
              <a:t>I</a:t>
            </a:r>
            <a:r>
              <a:rPr sz="750" dirty="0"/>
              <a:t> 202</a:t>
            </a:r>
            <a:r>
              <a:rPr lang="en-GB" sz="750" dirty="0"/>
              <a:t>1</a:t>
            </a:r>
            <a:r>
              <a:rPr sz="750" dirty="0"/>
              <a:t>  PHARMA HEMP ©</a:t>
            </a:r>
          </a:p>
        </p:txBody>
      </p:sp>
      <p:sp>
        <p:nvSpPr>
          <p:cNvPr id="135" name="WE ARE PHARMAHEMP"/>
          <p:cNvSpPr txBox="1"/>
          <p:nvPr/>
        </p:nvSpPr>
        <p:spPr>
          <a:xfrm>
            <a:off x="4154507" y="4960068"/>
            <a:ext cx="4111669" cy="183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85000"/>
              </a:lnSpc>
              <a:defRPr sz="2000" b="0" spc="1000">
                <a:latin typeface="Gotham OT Medium"/>
                <a:ea typeface="Gotham OT Medium"/>
                <a:cs typeface="Gotham OT Medium"/>
                <a:sym typeface="Gotham OT Medium"/>
              </a:defRPr>
            </a:lvl1pPr>
          </a:lstStyle>
          <a:p>
            <a:r>
              <a:rPr lang="en-GB" sz="1000" dirty="0"/>
              <a:t>IZOBRAŽEVALNI SEMINAR</a:t>
            </a:r>
            <a:endParaRPr sz="1000" dirty="0"/>
          </a:p>
        </p:txBody>
      </p:sp>
      <p:sp>
        <p:nvSpPr>
          <p:cNvPr id="2" name="PoljeZBesedilom 1">
            <a:extLst>
              <a:ext uri="{FF2B5EF4-FFF2-40B4-BE49-F238E27FC236}">
                <a16:creationId xmlns:a16="http://schemas.microsoft.com/office/drawing/2014/main" id="{2DC69C3C-ACB7-40B7-B4B5-8BA50975DB5F}"/>
              </a:ext>
            </a:extLst>
          </p:cNvPr>
          <p:cNvSpPr txBox="1"/>
          <p:nvPr/>
        </p:nvSpPr>
        <p:spPr>
          <a:xfrm>
            <a:off x="5033340" y="5906758"/>
            <a:ext cx="21253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spc="-125" dirty="0">
                <a:latin typeface="+mj-lt"/>
                <a:sym typeface="Oswald Regular"/>
              </a:rPr>
              <a:t>Marjeta Česen</a:t>
            </a:r>
            <a:endParaRPr lang="en-GB" sz="1400" spc="-125" dirty="0">
              <a:latin typeface="+mj-lt"/>
            </a:endParaRPr>
          </a:p>
          <a:p>
            <a:pPr algn="ctr"/>
            <a:r>
              <a:rPr lang="en-GB" sz="1400" spc="-125" dirty="0">
                <a:latin typeface="+mj-lt"/>
              </a:rPr>
              <a:t>November, 2021</a:t>
            </a:r>
          </a:p>
        </p:txBody>
      </p:sp>
      <p:sp>
        <p:nvSpPr>
          <p:cNvPr id="3" name="Information Classification: EXTERNAL">
            <a:extLst>
              <a:ext uri="{FF2B5EF4-FFF2-40B4-BE49-F238E27FC236}">
                <a16:creationId xmlns:a16="http://schemas.microsoft.com/office/drawing/2014/main" id="{B1B8B478-7C3A-4B5E-A4C8-86E69044A85C}"/>
              </a:ext>
            </a:extLst>
          </p:cNvPr>
          <p:cNvSpPr txBox="1"/>
          <p:nvPr/>
        </p:nvSpPr>
        <p:spPr>
          <a:xfrm>
            <a:off x="8644689" y="6525019"/>
            <a:ext cx="3037591" cy="165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r">
              <a:lnSpc>
                <a:spcPct val="160000"/>
              </a:lnSpc>
              <a:defRPr sz="1100" b="0" cap="all">
                <a:solidFill>
                  <a:srgbClr val="D5D5D5"/>
                </a:solidFill>
                <a:latin typeface="Gotham OT"/>
                <a:ea typeface="Gotham OT"/>
                <a:cs typeface="Gotham OT"/>
                <a:sym typeface="Gotham OT"/>
              </a:defRPr>
            </a:lvl1pPr>
          </a:lstStyle>
          <a:p>
            <a:r>
              <a:rPr sz="550" dirty="0"/>
              <a:t>Information Classification: </a:t>
            </a:r>
            <a:r>
              <a:rPr lang="en-GB" sz="550" dirty="0"/>
              <a:t>CONFIDENTIAL, FOR PROFESSIONAL USE ONLY</a:t>
            </a:r>
            <a:r>
              <a:rPr sz="550" dirty="0"/>
              <a:t> 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Raven povezovalnik 23">
            <a:extLst>
              <a:ext uri="{FF2B5EF4-FFF2-40B4-BE49-F238E27FC236}">
                <a16:creationId xmlns:a16="http://schemas.microsoft.com/office/drawing/2014/main" id="{FE365BB0-8981-43A5-A9FE-28649672A047}"/>
              </a:ext>
            </a:extLst>
          </p:cNvPr>
          <p:cNvCxnSpPr/>
          <p:nvPr/>
        </p:nvCxnSpPr>
        <p:spPr>
          <a:xfrm flipH="1">
            <a:off x="464024" y="773513"/>
            <a:ext cx="113667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PoljeZBesedilom 2">
            <a:extLst>
              <a:ext uri="{FF2B5EF4-FFF2-40B4-BE49-F238E27FC236}">
                <a16:creationId xmlns:a16="http://schemas.microsoft.com/office/drawing/2014/main" id="{A4FE6479-1FCB-4CA7-A392-31D603AA8F7D}"/>
              </a:ext>
            </a:extLst>
          </p:cNvPr>
          <p:cNvSpPr txBox="1"/>
          <p:nvPr/>
        </p:nvSpPr>
        <p:spPr>
          <a:xfrm>
            <a:off x="464024" y="1732547"/>
            <a:ext cx="782573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VSEBINA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400050" indent="-400050">
              <a:buFont typeface="+mj-lt"/>
              <a:buAutoNum type="romanUcPeriod"/>
            </a:pPr>
            <a:r>
              <a:rPr lang="en-GB" dirty="0"/>
              <a:t>ZAKONODAJNE </a:t>
            </a:r>
            <a:r>
              <a:rPr lang="en-GB" dirty="0" err="1"/>
              <a:t>ZAHTEVE</a:t>
            </a:r>
            <a:r>
              <a:rPr lang="en-GB" dirty="0"/>
              <a:t> ZA:</a:t>
            </a:r>
          </a:p>
          <a:p>
            <a:pPr marL="857250" lvl="1" indent="-400050">
              <a:buFont typeface="+mj-lt"/>
              <a:buAutoNum type="romanUcPeriod"/>
            </a:pPr>
            <a:r>
              <a:rPr lang="en-GB" dirty="0"/>
              <a:t> </a:t>
            </a:r>
            <a:r>
              <a:rPr lang="en-GB" dirty="0" err="1"/>
              <a:t>VHODNI</a:t>
            </a:r>
            <a:r>
              <a:rPr lang="en-GB" dirty="0"/>
              <a:t> MATERIAL (</a:t>
            </a:r>
            <a:r>
              <a:rPr lang="en-GB" dirty="0" err="1"/>
              <a:t>KONOPLJA</a:t>
            </a:r>
            <a:r>
              <a:rPr lang="en-GB" dirty="0"/>
              <a:t>), </a:t>
            </a:r>
          </a:p>
          <a:p>
            <a:pPr marL="857250" lvl="1" indent="-400050">
              <a:buFont typeface="+mj-lt"/>
              <a:buAutoNum type="romanUcPeriod"/>
            </a:pPr>
            <a:r>
              <a:rPr lang="en-GB" dirty="0" err="1"/>
              <a:t>KOZMETIČNE</a:t>
            </a:r>
            <a:r>
              <a:rPr lang="en-GB" dirty="0"/>
              <a:t> IZDELKE, </a:t>
            </a:r>
          </a:p>
          <a:p>
            <a:pPr marL="857250" lvl="1" indent="-400050">
              <a:buFont typeface="+mj-lt"/>
              <a:buAutoNum type="romanUcPeriod"/>
            </a:pPr>
            <a:r>
              <a:rPr lang="en-GB" dirty="0" err="1"/>
              <a:t>SUROVINE</a:t>
            </a:r>
            <a:r>
              <a:rPr lang="en-GB" dirty="0"/>
              <a:t> (“bulk”) </a:t>
            </a:r>
          </a:p>
          <a:p>
            <a:pPr marL="857250" lvl="1" indent="-400050">
              <a:buFont typeface="+mj-lt"/>
              <a:buAutoNum type="romanUcPeriod"/>
            </a:pPr>
            <a:r>
              <a:rPr lang="en-GB" dirty="0" err="1"/>
              <a:t>ŽIVILA</a:t>
            </a:r>
            <a:r>
              <a:rPr lang="en-GB" dirty="0"/>
              <a:t> / PREHRANSKA DOPOLNILA</a:t>
            </a:r>
          </a:p>
          <a:p>
            <a:pPr marL="400050" indent="-400050">
              <a:buFont typeface="+mj-lt"/>
              <a:buAutoNum type="romanUcPeriod"/>
            </a:pPr>
            <a:endParaRPr lang="en-GB" dirty="0"/>
          </a:p>
          <a:p>
            <a:pPr marL="400050" indent="-400050">
              <a:buFont typeface="+mj-lt"/>
              <a:buAutoNum type="romanUcPeriod"/>
            </a:pPr>
            <a:r>
              <a:rPr lang="en-GB" dirty="0" err="1"/>
              <a:t>NADZOR</a:t>
            </a:r>
            <a:r>
              <a:rPr lang="en-GB" dirty="0"/>
              <a:t> – PRISTOJNI ORGANI</a:t>
            </a:r>
          </a:p>
          <a:p>
            <a:endParaRPr lang="en-GB" dirty="0"/>
          </a:p>
        </p:txBody>
      </p:sp>
      <p:pic>
        <p:nvPicPr>
          <p:cNvPr id="5" name="Picture 2" descr="Image result for konoplja">
            <a:extLst>
              <a:ext uri="{FF2B5EF4-FFF2-40B4-BE49-F238E27FC236}">
                <a16:creationId xmlns:a16="http://schemas.microsoft.com/office/drawing/2014/main" id="{44EB6EA3-E7C0-4008-B695-7381E4B701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6"/>
          <a:stretch/>
        </p:blipFill>
        <p:spPr bwMode="auto">
          <a:xfrm>
            <a:off x="464024" y="210065"/>
            <a:ext cx="771938" cy="5283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Slika 5" descr="Slika, ki vsebuje besede besedilo, izrezek&#10;&#10;Opis je samodejno ustvarjen">
            <a:extLst>
              <a:ext uri="{FF2B5EF4-FFF2-40B4-BE49-F238E27FC236}">
                <a16:creationId xmlns:a16="http://schemas.microsoft.com/office/drawing/2014/main" id="{19BD8D31-08E8-49AC-AB7B-DA819EA4B6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222" y="376887"/>
            <a:ext cx="1518538" cy="36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741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aven povezovalnik 4">
            <a:extLst>
              <a:ext uri="{FF2B5EF4-FFF2-40B4-BE49-F238E27FC236}">
                <a16:creationId xmlns:a16="http://schemas.microsoft.com/office/drawing/2014/main" id="{3A6D3982-7B41-4E98-8367-D33469B0FB85}"/>
              </a:ext>
            </a:extLst>
          </p:cNvPr>
          <p:cNvCxnSpPr/>
          <p:nvPr/>
        </p:nvCxnSpPr>
        <p:spPr>
          <a:xfrm flipH="1">
            <a:off x="464024" y="773513"/>
            <a:ext cx="113667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2B2DC5CD-0A78-4301-81F8-1455D38CE6BC}"/>
              </a:ext>
            </a:extLst>
          </p:cNvPr>
          <p:cNvSpPr txBox="1"/>
          <p:nvPr/>
        </p:nvSpPr>
        <p:spPr>
          <a:xfrm>
            <a:off x="464025" y="1139588"/>
            <a:ext cx="3307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KONOPLJA</a:t>
            </a:r>
          </a:p>
          <a:p>
            <a:endParaRPr lang="en-GB" dirty="0"/>
          </a:p>
        </p:txBody>
      </p:sp>
      <p:pic>
        <p:nvPicPr>
          <p:cNvPr id="20" name="Picture 2" descr="Image result for eu">
            <a:extLst>
              <a:ext uri="{FF2B5EF4-FFF2-40B4-BE49-F238E27FC236}">
                <a16:creationId xmlns:a16="http://schemas.microsoft.com/office/drawing/2014/main" id="{CD4332AE-F2C3-4DC6-BC2B-571CC595B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68" y="2045164"/>
            <a:ext cx="452132" cy="30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Image result for slovenija">
            <a:extLst>
              <a:ext uri="{FF2B5EF4-FFF2-40B4-BE49-F238E27FC236}">
                <a16:creationId xmlns:a16="http://schemas.microsoft.com/office/drawing/2014/main" id="{1D5BA4D0-5F46-42C0-A6B8-73AB8EF48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883" y="2045164"/>
            <a:ext cx="615134" cy="30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PoljeZBesedilom 22">
            <a:extLst>
              <a:ext uri="{FF2B5EF4-FFF2-40B4-BE49-F238E27FC236}">
                <a16:creationId xmlns:a16="http://schemas.microsoft.com/office/drawing/2014/main" id="{4AC47B5A-C0DC-4486-B5A7-EF8850C613D2}"/>
              </a:ext>
            </a:extLst>
          </p:cNvPr>
          <p:cNvSpPr txBox="1"/>
          <p:nvPr/>
        </p:nvSpPr>
        <p:spPr>
          <a:xfrm>
            <a:off x="3803165" y="6224304"/>
            <a:ext cx="83888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https://eur-lex.europa.eu/legal-content/SL/TXT/PDF/?uri=CELEX:32009R1120&amp;from=EN</a:t>
            </a:r>
          </a:p>
          <a:p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http://ec.europa.eu/food/plant/plant_propagation_material/plant_variety_catalogues_databases/search/public/index.cfm?event=SearchForm&amp;ctl_type=A</a:t>
            </a:r>
          </a:p>
          <a:p>
            <a:pPr algn="r"/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http://www.pisrs.si/Pis.web/pregledPredpisa?id=PRAV10544</a:t>
            </a:r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81FC8BEF-A274-48A5-B518-8ED25C1A5B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0423" y="2045163"/>
            <a:ext cx="4899924" cy="3939076"/>
          </a:xfrm>
          <a:prstGeom prst="rect">
            <a:avLst/>
          </a:prstGeom>
        </p:spPr>
      </p:pic>
      <p:cxnSp>
        <p:nvCxnSpPr>
          <p:cNvPr id="25" name="Raven povezovalnik 24">
            <a:extLst>
              <a:ext uri="{FF2B5EF4-FFF2-40B4-BE49-F238E27FC236}">
                <a16:creationId xmlns:a16="http://schemas.microsoft.com/office/drawing/2014/main" id="{63C0982A-4813-4259-83D6-3A1162ADD98C}"/>
              </a:ext>
            </a:extLst>
          </p:cNvPr>
          <p:cNvCxnSpPr>
            <a:cxnSpLocks/>
          </p:cNvCxnSpPr>
          <p:nvPr/>
        </p:nvCxnSpPr>
        <p:spPr>
          <a:xfrm>
            <a:off x="10364002" y="5840146"/>
            <a:ext cx="1466187" cy="0"/>
          </a:xfrm>
          <a:prstGeom prst="line">
            <a:avLst/>
          </a:prstGeom>
          <a:ln>
            <a:solidFill>
              <a:srgbClr val="6C943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Raven povezovalnik 26">
            <a:extLst>
              <a:ext uri="{FF2B5EF4-FFF2-40B4-BE49-F238E27FC236}">
                <a16:creationId xmlns:a16="http://schemas.microsoft.com/office/drawing/2014/main" id="{9462100E-59E0-4DCF-94EE-F26E3930B3C0}"/>
              </a:ext>
            </a:extLst>
          </p:cNvPr>
          <p:cNvCxnSpPr>
            <a:cxnSpLocks/>
          </p:cNvCxnSpPr>
          <p:nvPr/>
        </p:nvCxnSpPr>
        <p:spPr>
          <a:xfrm>
            <a:off x="7095912" y="5931586"/>
            <a:ext cx="3213946" cy="0"/>
          </a:xfrm>
          <a:prstGeom prst="line">
            <a:avLst/>
          </a:prstGeom>
          <a:ln>
            <a:solidFill>
              <a:srgbClr val="6C943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9" name="Picture 2" descr="Image result for konoplja">
            <a:extLst>
              <a:ext uri="{FF2B5EF4-FFF2-40B4-BE49-F238E27FC236}">
                <a16:creationId xmlns:a16="http://schemas.microsoft.com/office/drawing/2014/main" id="{C8EE0C0F-11E2-4CA2-ABB7-9424388FDF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6"/>
          <a:stretch/>
        </p:blipFill>
        <p:spPr bwMode="auto">
          <a:xfrm>
            <a:off x="464024" y="210065"/>
            <a:ext cx="771938" cy="5283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oljeZBesedilom 12">
            <a:extLst>
              <a:ext uri="{FF2B5EF4-FFF2-40B4-BE49-F238E27FC236}">
                <a16:creationId xmlns:a16="http://schemas.microsoft.com/office/drawing/2014/main" id="{DC359F84-3F59-4343-8E6F-7DB284FF725E}"/>
              </a:ext>
            </a:extLst>
          </p:cNvPr>
          <p:cNvSpPr txBox="1"/>
          <p:nvPr/>
        </p:nvSpPr>
        <p:spPr>
          <a:xfrm>
            <a:off x="464024" y="1677236"/>
            <a:ext cx="10935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(EU 1120/2009)</a:t>
            </a: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4293441E-120E-4458-91BA-BD22939DE3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049" y="2045163"/>
            <a:ext cx="5015951" cy="3990503"/>
          </a:xfrm>
          <a:prstGeom prst="rect">
            <a:avLst/>
          </a:prstGeom>
        </p:spPr>
      </p:pic>
      <p:pic>
        <p:nvPicPr>
          <p:cNvPr id="14" name="Slika 13" descr="Slika, ki vsebuje besede besedilo, izrezek&#10;&#10;Opis je samodejno ustvarjen">
            <a:extLst>
              <a:ext uri="{FF2B5EF4-FFF2-40B4-BE49-F238E27FC236}">
                <a16:creationId xmlns:a16="http://schemas.microsoft.com/office/drawing/2014/main" id="{2C083438-ACF6-43DD-957C-092F90E62F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222" y="376887"/>
            <a:ext cx="1518538" cy="36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588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A9C029FB-1ADB-4963-86BB-C5756A4C9B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5184973"/>
              </p:ext>
            </p:extLst>
          </p:nvPr>
        </p:nvGraphicFramePr>
        <p:xfrm>
          <a:off x="1945029" y="926304"/>
          <a:ext cx="8128000" cy="2820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0" name="Raven puščični povezovalnik 9">
            <a:extLst>
              <a:ext uri="{FF2B5EF4-FFF2-40B4-BE49-F238E27FC236}">
                <a16:creationId xmlns:a16="http://schemas.microsoft.com/office/drawing/2014/main" id="{2545D3BD-3D94-4010-A826-6601C359E01E}"/>
              </a:ext>
            </a:extLst>
          </p:cNvPr>
          <p:cNvCxnSpPr/>
          <p:nvPr/>
        </p:nvCxnSpPr>
        <p:spPr>
          <a:xfrm>
            <a:off x="4446478" y="3866030"/>
            <a:ext cx="0" cy="316523"/>
          </a:xfrm>
          <a:prstGeom prst="straightConnector1">
            <a:avLst/>
          </a:prstGeom>
          <a:ln>
            <a:solidFill>
              <a:srgbClr val="B7B7B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en puščični povezovalnik 10">
            <a:extLst>
              <a:ext uri="{FF2B5EF4-FFF2-40B4-BE49-F238E27FC236}">
                <a16:creationId xmlns:a16="http://schemas.microsoft.com/office/drawing/2014/main" id="{37E99796-D45B-437C-B3AB-8D94B8E09F8A}"/>
              </a:ext>
            </a:extLst>
          </p:cNvPr>
          <p:cNvCxnSpPr/>
          <p:nvPr/>
        </p:nvCxnSpPr>
        <p:spPr>
          <a:xfrm>
            <a:off x="7580026" y="3909139"/>
            <a:ext cx="0" cy="316523"/>
          </a:xfrm>
          <a:prstGeom prst="straightConnector1">
            <a:avLst/>
          </a:prstGeom>
          <a:ln>
            <a:solidFill>
              <a:srgbClr val="B7B7B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44C06C08-48F2-4F19-9F79-D212E54DB566}"/>
              </a:ext>
            </a:extLst>
          </p:cNvPr>
          <p:cNvSpPr txBox="1"/>
          <p:nvPr/>
        </p:nvSpPr>
        <p:spPr>
          <a:xfrm>
            <a:off x="3245525" y="4371360"/>
            <a:ext cx="2399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EU </a:t>
            </a:r>
            <a:r>
              <a:rPr lang="en-GB" b="1" dirty="0" err="1"/>
              <a:t>Uredba</a:t>
            </a:r>
            <a:r>
              <a:rPr lang="en-GB" b="1" dirty="0"/>
              <a:t> 1223/2009</a:t>
            </a:r>
          </a:p>
        </p:txBody>
      </p:sp>
      <p:sp>
        <p:nvSpPr>
          <p:cNvPr id="13" name="PoljeZBesedilom 12">
            <a:extLst>
              <a:ext uri="{FF2B5EF4-FFF2-40B4-BE49-F238E27FC236}">
                <a16:creationId xmlns:a16="http://schemas.microsoft.com/office/drawing/2014/main" id="{2884CCC6-CECB-4989-8D38-3CD06EADB822}"/>
              </a:ext>
            </a:extLst>
          </p:cNvPr>
          <p:cNvSpPr txBox="1"/>
          <p:nvPr/>
        </p:nvSpPr>
        <p:spPr>
          <a:xfrm>
            <a:off x="6395590" y="4225662"/>
            <a:ext cx="2399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err="1"/>
              <a:t>Zakon</a:t>
            </a:r>
            <a:r>
              <a:rPr lang="en-GB" b="1" dirty="0"/>
              <a:t> o </a:t>
            </a:r>
            <a:r>
              <a:rPr lang="en-GB" b="1" dirty="0" err="1"/>
              <a:t>kemikalijah</a:t>
            </a:r>
            <a:r>
              <a:rPr lang="en-GB" b="1" dirty="0"/>
              <a:t>;</a:t>
            </a:r>
          </a:p>
          <a:p>
            <a:pPr algn="ctr"/>
            <a:r>
              <a:rPr lang="en-GB" b="1" dirty="0"/>
              <a:t>EU </a:t>
            </a:r>
            <a:r>
              <a:rPr lang="en-GB" b="1" dirty="0" err="1"/>
              <a:t>Uredba</a:t>
            </a:r>
            <a:r>
              <a:rPr lang="en-GB" b="1" dirty="0"/>
              <a:t> 1272/2008</a:t>
            </a:r>
          </a:p>
        </p:txBody>
      </p:sp>
      <p:cxnSp>
        <p:nvCxnSpPr>
          <p:cNvPr id="14" name="Raven puščični povezovalnik 13">
            <a:extLst>
              <a:ext uri="{FF2B5EF4-FFF2-40B4-BE49-F238E27FC236}">
                <a16:creationId xmlns:a16="http://schemas.microsoft.com/office/drawing/2014/main" id="{8D0AAF36-183C-4B40-9C10-7BFE8DDC5091}"/>
              </a:ext>
            </a:extLst>
          </p:cNvPr>
          <p:cNvCxnSpPr/>
          <p:nvPr/>
        </p:nvCxnSpPr>
        <p:spPr>
          <a:xfrm>
            <a:off x="4445653" y="4753748"/>
            <a:ext cx="0" cy="316523"/>
          </a:xfrm>
          <a:prstGeom prst="straightConnector1">
            <a:avLst/>
          </a:prstGeom>
          <a:ln>
            <a:solidFill>
              <a:srgbClr val="B7B7B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jeZBesedilom 14">
            <a:extLst>
              <a:ext uri="{FF2B5EF4-FFF2-40B4-BE49-F238E27FC236}">
                <a16:creationId xmlns:a16="http://schemas.microsoft.com/office/drawing/2014/main" id="{B01467D9-3BC5-4F39-A65D-DEE785F1C54D}"/>
              </a:ext>
            </a:extLst>
          </p:cNvPr>
          <p:cNvSpPr txBox="1"/>
          <p:nvPr/>
        </p:nvSpPr>
        <p:spPr>
          <a:xfrm>
            <a:off x="3005453" y="5088125"/>
            <a:ext cx="287976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err="1"/>
              <a:t>Končni</a:t>
            </a:r>
            <a:r>
              <a:rPr lang="en-GB" b="1" dirty="0"/>
              <a:t> </a:t>
            </a:r>
            <a:r>
              <a:rPr lang="en-GB" b="1" dirty="0" err="1"/>
              <a:t>izdelek</a:t>
            </a:r>
            <a:r>
              <a:rPr lang="en-GB" b="1" dirty="0"/>
              <a:t>:</a:t>
            </a:r>
          </a:p>
          <a:p>
            <a:pPr algn="ctr"/>
            <a:r>
              <a:rPr lang="en-GB" b="1" dirty="0" err="1"/>
              <a:t>Odgovorna</a:t>
            </a:r>
            <a:r>
              <a:rPr lang="en-GB" b="1" dirty="0"/>
              <a:t> </a:t>
            </a:r>
            <a:r>
              <a:rPr lang="en-GB" b="1" dirty="0" err="1"/>
              <a:t>oseba</a:t>
            </a:r>
            <a:r>
              <a:rPr lang="en-GB" b="1" dirty="0"/>
              <a:t> (RP) + </a:t>
            </a:r>
            <a:r>
              <a:rPr lang="en-GB" b="1" dirty="0" err="1"/>
              <a:t>proizvajalec</a:t>
            </a:r>
            <a:r>
              <a:rPr lang="en-GB" b="1" dirty="0"/>
              <a:t> = PH</a:t>
            </a:r>
          </a:p>
          <a:p>
            <a:pPr algn="ctr"/>
            <a:r>
              <a:rPr lang="en-GB" sz="1400" dirty="0" err="1"/>
              <a:t>Izjeme</a:t>
            </a:r>
            <a:r>
              <a:rPr lang="en-GB" sz="1400" dirty="0"/>
              <a:t>: </a:t>
            </a:r>
          </a:p>
          <a:p>
            <a:pPr algn="ctr"/>
            <a:r>
              <a:rPr lang="en-GB" sz="1400" dirty="0"/>
              <a:t>PH </a:t>
            </a:r>
            <a:r>
              <a:rPr lang="en-GB" sz="1400" dirty="0" err="1"/>
              <a:t>ni</a:t>
            </a:r>
            <a:r>
              <a:rPr lang="en-GB" sz="1400" dirty="0"/>
              <a:t> </a:t>
            </a:r>
            <a:r>
              <a:rPr lang="en-GB" sz="1400" dirty="0" err="1"/>
              <a:t>proizvajalec</a:t>
            </a:r>
            <a:r>
              <a:rPr lang="en-GB" sz="1400" dirty="0"/>
              <a:t>, je pa RP </a:t>
            </a:r>
            <a:r>
              <a:rPr lang="en-GB" sz="1400" dirty="0" err="1"/>
              <a:t>pri</a:t>
            </a:r>
            <a:r>
              <a:rPr lang="en-GB" sz="1400" dirty="0"/>
              <a:t> </a:t>
            </a:r>
            <a:r>
              <a:rPr lang="en-GB" sz="1400" dirty="0" err="1"/>
              <a:t>Kentu</a:t>
            </a:r>
            <a:endParaRPr lang="en-GB" sz="1400" dirty="0"/>
          </a:p>
        </p:txBody>
      </p:sp>
      <p:sp>
        <p:nvSpPr>
          <p:cNvPr id="16" name="PoljeZBesedilom 15">
            <a:extLst>
              <a:ext uri="{FF2B5EF4-FFF2-40B4-BE49-F238E27FC236}">
                <a16:creationId xmlns:a16="http://schemas.microsoft.com/office/drawing/2014/main" id="{232E4C98-3737-462C-AC80-6A3C96834794}"/>
              </a:ext>
            </a:extLst>
          </p:cNvPr>
          <p:cNvSpPr txBox="1"/>
          <p:nvPr/>
        </p:nvSpPr>
        <p:spPr>
          <a:xfrm>
            <a:off x="6395590" y="5190683"/>
            <a:ext cx="2399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err="1"/>
              <a:t>Surovina</a:t>
            </a:r>
            <a:r>
              <a:rPr lang="en-GB" b="1" dirty="0"/>
              <a:t>:</a:t>
            </a:r>
          </a:p>
          <a:p>
            <a:pPr algn="ctr"/>
            <a:r>
              <a:rPr lang="en-GB" b="1" dirty="0"/>
              <a:t>“RP” = </a:t>
            </a:r>
            <a:r>
              <a:rPr lang="en-GB" b="1" dirty="0" err="1"/>
              <a:t>kupec</a:t>
            </a:r>
            <a:endParaRPr lang="en-GB" b="1" dirty="0"/>
          </a:p>
        </p:txBody>
      </p:sp>
      <p:cxnSp>
        <p:nvCxnSpPr>
          <p:cNvPr id="17" name="Raven puščični povezovalnik 16">
            <a:extLst>
              <a:ext uri="{FF2B5EF4-FFF2-40B4-BE49-F238E27FC236}">
                <a16:creationId xmlns:a16="http://schemas.microsoft.com/office/drawing/2014/main" id="{F1B9AD80-CD84-40CF-A765-5CF48694C86E}"/>
              </a:ext>
            </a:extLst>
          </p:cNvPr>
          <p:cNvCxnSpPr/>
          <p:nvPr/>
        </p:nvCxnSpPr>
        <p:spPr>
          <a:xfrm>
            <a:off x="7580026" y="4835494"/>
            <a:ext cx="0" cy="316523"/>
          </a:xfrm>
          <a:prstGeom prst="straightConnector1">
            <a:avLst/>
          </a:prstGeom>
          <a:ln>
            <a:solidFill>
              <a:srgbClr val="B7B7B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3">
            <a:extLst>
              <a:ext uri="{FF2B5EF4-FFF2-40B4-BE49-F238E27FC236}">
                <a16:creationId xmlns:a16="http://schemas.microsoft.com/office/drawing/2014/main" id="{9E1D0F89-38BF-4F39-B517-82C7442D37D6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783" y="1021342"/>
            <a:ext cx="1180988" cy="3432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Raven povezovalnik 23">
            <a:extLst>
              <a:ext uri="{FF2B5EF4-FFF2-40B4-BE49-F238E27FC236}">
                <a16:creationId xmlns:a16="http://schemas.microsoft.com/office/drawing/2014/main" id="{FE365BB0-8981-43A5-A9FE-28649672A047}"/>
              </a:ext>
            </a:extLst>
          </p:cNvPr>
          <p:cNvCxnSpPr/>
          <p:nvPr/>
        </p:nvCxnSpPr>
        <p:spPr>
          <a:xfrm flipH="1">
            <a:off x="464024" y="773513"/>
            <a:ext cx="113667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2" name="Picture 2" descr="Image result for konoplja">
            <a:extLst>
              <a:ext uri="{FF2B5EF4-FFF2-40B4-BE49-F238E27FC236}">
                <a16:creationId xmlns:a16="http://schemas.microsoft.com/office/drawing/2014/main" id="{A5B4FA5E-C4EE-43AF-868E-72CFF90FC2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6"/>
          <a:stretch/>
        </p:blipFill>
        <p:spPr bwMode="auto">
          <a:xfrm>
            <a:off x="464024" y="210065"/>
            <a:ext cx="771938" cy="5283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avokotnik 2">
            <a:extLst>
              <a:ext uri="{FF2B5EF4-FFF2-40B4-BE49-F238E27FC236}">
                <a16:creationId xmlns:a16="http://schemas.microsoft.com/office/drawing/2014/main" id="{6DCCBCE6-7046-4029-BCB1-74AECD0056CA}"/>
              </a:ext>
            </a:extLst>
          </p:cNvPr>
          <p:cNvSpPr/>
          <p:nvPr/>
        </p:nvSpPr>
        <p:spPr>
          <a:xfrm>
            <a:off x="6096000" y="6226044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https://eur-lex.europa.eu/legal-content/SL/TXT/PDF/?uri=CELEX:32009R1223&amp;from=EN</a:t>
            </a:r>
          </a:p>
          <a:p>
            <a:pPr algn="r"/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http://pisrs.si/Pis.web/pregledPredpisa?id=ZAKO1391</a:t>
            </a:r>
          </a:p>
          <a:p>
            <a:pPr algn="r"/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https://eur-lex.europa.eu/legal-content/SL/TXT/PDF/?uri=CELEX:32008R1272&amp;from=EN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1863CFA8-E22B-4653-B580-8EA22029A2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53579" y="1714600"/>
            <a:ext cx="1328350" cy="2032568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3191196D-048D-4F7D-9046-D7788FB18E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1106" y="1726776"/>
            <a:ext cx="1334065" cy="2020392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181CA35D-31B5-40FE-AD96-5269D8B5853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53579" y="3909139"/>
            <a:ext cx="1341161" cy="2032568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A805181A-FDEE-49A6-8D34-0386FE3654F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5151" y="4401927"/>
            <a:ext cx="1271350" cy="1577512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E7B33530-BADC-4E99-9852-A0451AB2F29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40742" y="4225662"/>
            <a:ext cx="1076218" cy="1766862"/>
          </a:xfrm>
          <a:prstGeom prst="rect">
            <a:avLst/>
          </a:prstGeom>
        </p:spPr>
      </p:pic>
      <p:pic>
        <p:nvPicPr>
          <p:cNvPr id="21" name="Slika 20" descr="Slika, ki vsebuje besede besedilo, izrezek&#10;&#10;Opis je samodejno ustvarjen">
            <a:extLst>
              <a:ext uri="{FF2B5EF4-FFF2-40B4-BE49-F238E27FC236}">
                <a16:creationId xmlns:a16="http://schemas.microsoft.com/office/drawing/2014/main" id="{3710618E-0C83-42D7-B9E6-97712DC2151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222" y="376887"/>
            <a:ext cx="1518538" cy="36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492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aven povezovalnik 4">
            <a:extLst>
              <a:ext uri="{FF2B5EF4-FFF2-40B4-BE49-F238E27FC236}">
                <a16:creationId xmlns:a16="http://schemas.microsoft.com/office/drawing/2014/main" id="{3A6D3982-7B41-4E98-8367-D33469B0FB85}"/>
              </a:ext>
            </a:extLst>
          </p:cNvPr>
          <p:cNvCxnSpPr/>
          <p:nvPr/>
        </p:nvCxnSpPr>
        <p:spPr>
          <a:xfrm flipH="1">
            <a:off x="464024" y="773513"/>
            <a:ext cx="113667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DE804CC4-3B92-4090-B8C1-6F0F3226A20F}"/>
              </a:ext>
            </a:extLst>
          </p:cNvPr>
          <p:cNvSpPr txBox="1"/>
          <p:nvPr/>
        </p:nvSpPr>
        <p:spPr>
          <a:xfrm>
            <a:off x="464025" y="1139588"/>
            <a:ext cx="4643380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solidFill>
                  <a:schemeClr val="accent6">
                    <a:lumMod val="75000"/>
                  </a:schemeClr>
                </a:solidFill>
              </a:rPr>
              <a:t>VRSTE</a:t>
            </a:r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accent6">
                    <a:lumMod val="75000"/>
                  </a:schemeClr>
                </a:solidFill>
              </a:rPr>
              <a:t>IZDELKOV</a:t>
            </a:r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 IN </a:t>
            </a:r>
            <a:r>
              <a:rPr lang="en-GB" b="1" dirty="0" err="1">
                <a:solidFill>
                  <a:schemeClr val="accent6">
                    <a:lumMod val="75000"/>
                  </a:schemeClr>
                </a:solidFill>
              </a:rPr>
              <a:t>ODGOVORNOST</a:t>
            </a:r>
            <a:endParaRPr lang="en-GB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GB" dirty="0"/>
          </a:p>
          <a:p>
            <a:endParaRPr lang="en-GB" sz="1050" dirty="0"/>
          </a:p>
        </p:txBody>
      </p:sp>
      <p:sp>
        <p:nvSpPr>
          <p:cNvPr id="2" name="PoljeZBesedilom 1">
            <a:extLst>
              <a:ext uri="{FF2B5EF4-FFF2-40B4-BE49-F238E27FC236}">
                <a16:creationId xmlns:a16="http://schemas.microsoft.com/office/drawing/2014/main" id="{86B19A4B-180F-4A70-8B00-3991189D5D58}"/>
              </a:ext>
            </a:extLst>
          </p:cNvPr>
          <p:cNvSpPr txBox="1"/>
          <p:nvPr/>
        </p:nvSpPr>
        <p:spPr>
          <a:xfrm>
            <a:off x="5342022" y="6217538"/>
            <a:ext cx="6380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i="1" dirty="0">
                <a:solidFill>
                  <a:srgbClr val="C00000"/>
                </a:solidFill>
              </a:rPr>
              <a:t>* </a:t>
            </a:r>
            <a:r>
              <a:rPr lang="en-GB" sz="1600" i="1" dirty="0" err="1">
                <a:solidFill>
                  <a:srgbClr val="C00000"/>
                </a:solidFill>
              </a:rPr>
              <a:t>naveden</a:t>
            </a:r>
            <a:r>
              <a:rPr lang="en-GB" sz="1600" i="1" dirty="0">
                <a:solidFill>
                  <a:srgbClr val="C00000"/>
                </a:solidFill>
              </a:rPr>
              <a:t> </a:t>
            </a:r>
            <a:r>
              <a:rPr lang="en-GB" sz="1600" i="1" dirty="0" err="1">
                <a:solidFill>
                  <a:srgbClr val="C00000"/>
                </a:solidFill>
              </a:rPr>
              <a:t>na</a:t>
            </a:r>
            <a:r>
              <a:rPr lang="en-GB" sz="1600" i="1" dirty="0">
                <a:solidFill>
                  <a:srgbClr val="C00000"/>
                </a:solidFill>
              </a:rPr>
              <a:t> </a:t>
            </a:r>
            <a:r>
              <a:rPr lang="en-GB" sz="1600" i="1" dirty="0" err="1">
                <a:solidFill>
                  <a:srgbClr val="C00000"/>
                </a:solidFill>
              </a:rPr>
              <a:t>ovojnini</a:t>
            </a:r>
            <a:r>
              <a:rPr lang="en-GB" sz="1600" i="1" dirty="0">
                <a:solidFill>
                  <a:srgbClr val="C00000"/>
                </a:solidFill>
              </a:rPr>
              <a:t> – ZIRS </a:t>
            </a:r>
            <a:r>
              <a:rPr lang="en-GB" sz="1600" i="1" dirty="0" err="1">
                <a:solidFill>
                  <a:srgbClr val="C00000"/>
                </a:solidFill>
              </a:rPr>
              <a:t>obišče</a:t>
            </a:r>
            <a:r>
              <a:rPr lang="en-GB" sz="1600" i="1" dirty="0">
                <a:solidFill>
                  <a:srgbClr val="C00000"/>
                </a:solidFill>
              </a:rPr>
              <a:t> RP v </a:t>
            </a:r>
            <a:r>
              <a:rPr lang="en-GB" sz="1600" i="1" dirty="0" err="1">
                <a:solidFill>
                  <a:srgbClr val="C00000"/>
                </a:solidFill>
              </a:rPr>
              <a:t>primeru</a:t>
            </a:r>
            <a:r>
              <a:rPr lang="en-GB" sz="1600" i="1" dirty="0">
                <a:solidFill>
                  <a:srgbClr val="C00000"/>
                </a:solidFill>
              </a:rPr>
              <a:t> </a:t>
            </a:r>
            <a:r>
              <a:rPr lang="en-GB" sz="1600" i="1" dirty="0" err="1">
                <a:solidFill>
                  <a:srgbClr val="C00000"/>
                </a:solidFill>
              </a:rPr>
              <a:t>težav</a:t>
            </a:r>
            <a:r>
              <a:rPr lang="en-GB" sz="1600" i="1" dirty="0">
                <a:solidFill>
                  <a:srgbClr val="C00000"/>
                </a:solidFill>
              </a:rPr>
              <a:t>!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9B5EC48B-A38C-4239-A362-FE5F5BD470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984446"/>
              </p:ext>
            </p:extLst>
          </p:nvPr>
        </p:nvGraphicFramePr>
        <p:xfrm>
          <a:off x="523374" y="2490430"/>
          <a:ext cx="11235490" cy="21780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45668">
                  <a:extLst>
                    <a:ext uri="{9D8B030D-6E8A-4147-A177-3AD203B41FA5}">
                      <a16:colId xmlns:a16="http://schemas.microsoft.com/office/drawing/2014/main" val="1380679152"/>
                    </a:ext>
                  </a:extLst>
                </a:gridCol>
                <a:gridCol w="6789822">
                  <a:extLst>
                    <a:ext uri="{9D8B030D-6E8A-4147-A177-3AD203B41FA5}">
                      <a16:colId xmlns:a16="http://schemas.microsoft.com/office/drawing/2014/main" val="36116650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GB" i="1" dirty="0"/>
                        <a:t>IZDELEK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i="1" dirty="0"/>
                        <a:t>ODGOVORNOST</a:t>
                      </a:r>
                      <a:r>
                        <a:rPr lang="en-GB" i="1" dirty="0"/>
                        <a:t> (RP</a:t>
                      </a:r>
                      <a:r>
                        <a:rPr lang="en-GB" i="1" dirty="0">
                          <a:solidFill>
                            <a:srgbClr val="C00000"/>
                          </a:solidFill>
                        </a:rPr>
                        <a:t>*</a:t>
                      </a:r>
                      <a:r>
                        <a:rPr lang="en-GB" i="1" dirty="0"/>
                        <a:t>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047348"/>
                  </a:ext>
                </a:extLst>
              </a:tr>
              <a:tr h="6888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KOZMETIČNI IZDELEK (PHARMAHEMP™)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b="1" i="1" dirty="0"/>
                        <a:t>Pharmahemp</a:t>
                      </a:r>
                      <a:r>
                        <a:rPr lang="en-GB" dirty="0"/>
                        <a:t> – </a:t>
                      </a:r>
                      <a:r>
                        <a:rPr lang="en-GB" dirty="0" err="1"/>
                        <a:t>deklaracija</a:t>
                      </a:r>
                      <a:r>
                        <a:rPr lang="en-GB" dirty="0"/>
                        <a:t>, PIF, </a:t>
                      </a:r>
                      <a:r>
                        <a:rPr lang="en-GB" dirty="0" err="1"/>
                        <a:t>vpis</a:t>
                      </a:r>
                      <a:r>
                        <a:rPr lang="en-GB" dirty="0"/>
                        <a:t> v CPNP, …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5303890"/>
                  </a:ext>
                </a:extLst>
              </a:tr>
              <a:tr h="752622">
                <a:tc rowSpan="2">
                  <a:txBody>
                    <a:bodyPr/>
                    <a:lstStyle/>
                    <a:p>
                      <a:r>
                        <a:rPr lang="en-GB" dirty="0"/>
                        <a:t>WL / PL </a:t>
                      </a:r>
                      <a:r>
                        <a:rPr lang="en-GB" dirty="0" err="1"/>
                        <a:t>IZDELEK</a:t>
                      </a:r>
                      <a:r>
                        <a:rPr lang="en-GB" dirty="0"/>
                        <a:t> </a:t>
                      </a:r>
                    </a:p>
                    <a:p>
                      <a:r>
                        <a:rPr lang="en-GB" dirty="0"/>
                        <a:t>(</a:t>
                      </a:r>
                      <a:r>
                        <a:rPr lang="en-GB" dirty="0" err="1"/>
                        <a:t>surovina</a:t>
                      </a:r>
                      <a:r>
                        <a:rPr lang="en-GB" dirty="0"/>
                        <a:t> / </a:t>
                      </a:r>
                      <a:r>
                        <a:rPr lang="en-GB" dirty="0" err="1"/>
                        <a:t>kozmetični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izdelek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ali</a:t>
                      </a:r>
                      <a:r>
                        <a:rPr lang="en-GB" dirty="0"/>
                        <a:t> FS)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b="1" i="1" dirty="0"/>
                        <a:t>Kupec</a:t>
                      </a:r>
                      <a:r>
                        <a:rPr lang="en-GB" dirty="0"/>
                        <a:t> – </a:t>
                      </a:r>
                      <a:r>
                        <a:rPr lang="en-GB" dirty="0" err="1"/>
                        <a:t>deklaracija</a:t>
                      </a:r>
                      <a:r>
                        <a:rPr lang="en-GB" dirty="0"/>
                        <a:t>, PIF, </a:t>
                      </a:r>
                      <a:r>
                        <a:rPr lang="en-GB" dirty="0" err="1"/>
                        <a:t>vpis</a:t>
                      </a:r>
                      <a:r>
                        <a:rPr lang="en-GB" dirty="0"/>
                        <a:t> v CPNP, …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0690649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i="1" dirty="0"/>
                        <a:t>(</a:t>
                      </a:r>
                      <a:r>
                        <a:rPr lang="en-GB" b="1" i="1" dirty="0" err="1"/>
                        <a:t>Pharmahemp</a:t>
                      </a:r>
                      <a:r>
                        <a:rPr lang="en-GB" dirty="0"/>
                        <a:t> – support)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08581050"/>
                  </a:ext>
                </a:extLst>
              </a:tr>
            </a:tbl>
          </a:graphicData>
        </a:graphic>
      </p:graphicFrame>
      <p:pic>
        <p:nvPicPr>
          <p:cNvPr id="8" name="Picture 2" descr="Image result for konoplja">
            <a:extLst>
              <a:ext uri="{FF2B5EF4-FFF2-40B4-BE49-F238E27FC236}">
                <a16:creationId xmlns:a16="http://schemas.microsoft.com/office/drawing/2014/main" id="{3F37C710-7463-48E7-8089-58B1B06D87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6"/>
          <a:stretch/>
        </p:blipFill>
        <p:spPr bwMode="auto">
          <a:xfrm>
            <a:off x="464024" y="210065"/>
            <a:ext cx="771938" cy="5283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700D3BB5-EE17-4EB5-BBC7-64006D475A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0320640"/>
              </p:ext>
            </p:extLst>
          </p:nvPr>
        </p:nvGraphicFramePr>
        <p:xfrm>
          <a:off x="523374" y="4661523"/>
          <a:ext cx="11235490" cy="4987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45668">
                  <a:extLst>
                    <a:ext uri="{9D8B030D-6E8A-4147-A177-3AD203B41FA5}">
                      <a16:colId xmlns:a16="http://schemas.microsoft.com/office/drawing/2014/main" val="2871365485"/>
                    </a:ext>
                  </a:extLst>
                </a:gridCol>
                <a:gridCol w="6789822">
                  <a:extLst>
                    <a:ext uri="{9D8B030D-6E8A-4147-A177-3AD203B41FA5}">
                      <a16:colId xmlns:a16="http://schemas.microsoft.com/office/drawing/2014/main" val="1511879071"/>
                    </a:ext>
                  </a:extLst>
                </a:gridCol>
              </a:tblGrid>
              <a:tr h="4987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/>
                        <a:t>SUROVINA</a:t>
                      </a:r>
                      <a:r>
                        <a:rPr lang="en-GB" dirty="0"/>
                        <a:t> - BULK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b="1" i="1" dirty="0"/>
                        <a:t>Kupec </a:t>
                      </a:r>
                      <a:r>
                        <a:rPr lang="en-GB" dirty="0"/>
                        <a:t>– </a:t>
                      </a:r>
                      <a:r>
                        <a:rPr lang="en-GB" dirty="0" err="1"/>
                        <a:t>informacija</a:t>
                      </a:r>
                      <a:r>
                        <a:rPr lang="en-GB" dirty="0"/>
                        <a:t> o </a:t>
                      </a:r>
                      <a:r>
                        <a:rPr lang="en-GB" dirty="0" err="1"/>
                        <a:t>nadaljnji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uporabi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surovin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ni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znana</a:t>
                      </a:r>
                      <a:endParaRPr lang="en-GB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09825048"/>
                  </a:ext>
                </a:extLst>
              </a:tr>
            </a:tbl>
          </a:graphicData>
        </a:graphic>
      </p:graphicFrame>
      <p:pic>
        <p:nvPicPr>
          <p:cNvPr id="9" name="Slika 8" descr="Slika, ki vsebuje besede besedilo, izrezek&#10;&#10;Opis je samodejno ustvarjen">
            <a:extLst>
              <a:ext uri="{FF2B5EF4-FFF2-40B4-BE49-F238E27FC236}">
                <a16:creationId xmlns:a16="http://schemas.microsoft.com/office/drawing/2014/main" id="{A3BABA75-D4C4-4F66-8E83-301050EC6C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222" y="376887"/>
            <a:ext cx="1518538" cy="36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689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ovezana slika">
            <a:extLst>
              <a:ext uri="{FF2B5EF4-FFF2-40B4-BE49-F238E27FC236}">
                <a16:creationId xmlns:a16="http://schemas.microsoft.com/office/drawing/2014/main" id="{2DD61B26-BFE8-45AC-9916-5425186F7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437" y="2276199"/>
            <a:ext cx="5700669" cy="118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Raven povezovalnik 4">
            <a:extLst>
              <a:ext uri="{FF2B5EF4-FFF2-40B4-BE49-F238E27FC236}">
                <a16:creationId xmlns:a16="http://schemas.microsoft.com/office/drawing/2014/main" id="{3A6D3982-7B41-4E98-8367-D33469B0FB85}"/>
              </a:ext>
            </a:extLst>
          </p:cNvPr>
          <p:cNvCxnSpPr/>
          <p:nvPr/>
        </p:nvCxnSpPr>
        <p:spPr>
          <a:xfrm flipH="1">
            <a:off x="464024" y="773513"/>
            <a:ext cx="113667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" name="Slika 1">
            <a:extLst>
              <a:ext uri="{FF2B5EF4-FFF2-40B4-BE49-F238E27FC236}">
                <a16:creationId xmlns:a16="http://schemas.microsoft.com/office/drawing/2014/main" id="{80AB0749-EAA0-406A-9727-49CCEA9348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576"/>
          <a:stretch/>
        </p:blipFill>
        <p:spPr>
          <a:xfrm>
            <a:off x="482965" y="3181092"/>
            <a:ext cx="4438185" cy="2060388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4A316558-4DA7-4463-B27A-B59511D48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965" y="5241480"/>
            <a:ext cx="3620719" cy="843865"/>
          </a:xfrm>
          <a:prstGeom prst="rect">
            <a:avLst/>
          </a:prstGeom>
        </p:spPr>
      </p:pic>
      <p:cxnSp>
        <p:nvCxnSpPr>
          <p:cNvPr id="9" name="Raven povezovalnik 8">
            <a:extLst>
              <a:ext uri="{FF2B5EF4-FFF2-40B4-BE49-F238E27FC236}">
                <a16:creationId xmlns:a16="http://schemas.microsoft.com/office/drawing/2014/main" id="{51BAF25E-88B7-4665-BCAB-5BAFFBC154CE}"/>
              </a:ext>
            </a:extLst>
          </p:cNvPr>
          <p:cNvCxnSpPr>
            <a:cxnSpLocks/>
          </p:cNvCxnSpPr>
          <p:nvPr/>
        </p:nvCxnSpPr>
        <p:spPr>
          <a:xfrm>
            <a:off x="858006" y="5419613"/>
            <a:ext cx="2279655" cy="0"/>
          </a:xfrm>
          <a:prstGeom prst="line">
            <a:avLst/>
          </a:prstGeom>
          <a:ln>
            <a:solidFill>
              <a:srgbClr val="6C943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026" name="Picture 2" descr="Rezultat iskanja slik za hannah biz">
            <a:extLst>
              <a:ext uri="{FF2B5EF4-FFF2-40B4-BE49-F238E27FC236}">
                <a16:creationId xmlns:a16="http://schemas.microsoft.com/office/drawing/2014/main" id="{9BE91D84-DE4C-4EA8-9113-D6B50F112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799" y="2046780"/>
            <a:ext cx="1039111" cy="294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oljeZBesedilom 12">
            <a:extLst>
              <a:ext uri="{FF2B5EF4-FFF2-40B4-BE49-F238E27FC236}">
                <a16:creationId xmlns:a16="http://schemas.microsoft.com/office/drawing/2014/main" id="{9D10572F-2182-426D-980F-418C2C24178A}"/>
              </a:ext>
            </a:extLst>
          </p:cNvPr>
          <p:cNvSpPr txBox="1"/>
          <p:nvPr/>
        </p:nvSpPr>
        <p:spPr>
          <a:xfrm>
            <a:off x="464025" y="1139588"/>
            <a:ext cx="5188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ŽIVILA </a:t>
            </a:r>
            <a:r>
              <a:rPr lang="en-GB" b="1" dirty="0" err="1">
                <a:solidFill>
                  <a:schemeClr val="accent6">
                    <a:lumMod val="75000"/>
                  </a:schemeClr>
                </a:solidFill>
              </a:rPr>
              <a:t>IZ</a:t>
            </a:r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accent6">
                    <a:lumMod val="75000"/>
                  </a:schemeClr>
                </a:solidFill>
              </a:rPr>
              <a:t>KONOPLJINIH</a:t>
            </a:r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 SEMEN</a:t>
            </a:r>
          </a:p>
          <a:p>
            <a:endParaRPr lang="en-GB" dirty="0"/>
          </a:p>
        </p:txBody>
      </p:sp>
      <p:pic>
        <p:nvPicPr>
          <p:cNvPr id="2052" name="Picture 4" descr="T CLEAR">
            <a:extLst>
              <a:ext uri="{FF2B5EF4-FFF2-40B4-BE49-F238E27FC236}">
                <a16:creationId xmlns:a16="http://schemas.microsoft.com/office/drawing/2014/main" id="{D0DB11E5-D603-4FEF-AC13-A79C88E8EC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9" t="26667" r="20092" b="27778"/>
          <a:stretch/>
        </p:blipFill>
        <p:spPr bwMode="auto">
          <a:xfrm>
            <a:off x="8104186" y="4816586"/>
            <a:ext cx="1873415" cy="113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 COOL">
            <a:extLst>
              <a:ext uri="{FF2B5EF4-FFF2-40B4-BE49-F238E27FC236}">
                <a16:creationId xmlns:a16="http://schemas.microsoft.com/office/drawing/2014/main" id="{B27F4ECD-CCD7-4306-BFC1-7FB038F3F0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3" t="24111" r="20708" b="28221"/>
          <a:stretch/>
        </p:blipFill>
        <p:spPr bwMode="auto">
          <a:xfrm>
            <a:off x="6311437" y="4741405"/>
            <a:ext cx="1729678" cy="117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erba Medica">
            <a:extLst>
              <a:ext uri="{FF2B5EF4-FFF2-40B4-BE49-F238E27FC236}">
                <a16:creationId xmlns:a16="http://schemas.microsoft.com/office/drawing/2014/main" id="{6F22FA28-84BF-4381-9A8E-528755DA8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221" y="4143322"/>
            <a:ext cx="1529396" cy="43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PoljeZBesedilom 13">
            <a:extLst>
              <a:ext uri="{FF2B5EF4-FFF2-40B4-BE49-F238E27FC236}">
                <a16:creationId xmlns:a16="http://schemas.microsoft.com/office/drawing/2014/main" id="{3BA250C7-F737-48DC-9FBD-0FDDE354A06B}"/>
              </a:ext>
            </a:extLst>
          </p:cNvPr>
          <p:cNvSpPr txBox="1"/>
          <p:nvPr/>
        </p:nvSpPr>
        <p:spPr>
          <a:xfrm>
            <a:off x="7398700" y="6386815"/>
            <a:ext cx="47933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https://ec.europa.eu/food/safety/novel_food/catalogue_en</a:t>
            </a:r>
          </a:p>
          <a:p>
            <a:pPr algn="r"/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https://eur-lex.europa.eu/legal-content/SL/TXT/PDF/?uri=CELEX:32015R2283&amp;from=EN</a:t>
            </a:r>
          </a:p>
        </p:txBody>
      </p:sp>
      <p:pic>
        <p:nvPicPr>
          <p:cNvPr id="16" name="Picture 2" descr="Image result for konoplja">
            <a:extLst>
              <a:ext uri="{FF2B5EF4-FFF2-40B4-BE49-F238E27FC236}">
                <a16:creationId xmlns:a16="http://schemas.microsoft.com/office/drawing/2014/main" id="{6BE4EF3C-FE08-4D4A-8124-58C444F4D9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6"/>
          <a:stretch/>
        </p:blipFill>
        <p:spPr bwMode="auto">
          <a:xfrm>
            <a:off x="464024" y="210065"/>
            <a:ext cx="771938" cy="5283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jeZBesedilom 5">
            <a:extLst>
              <a:ext uri="{FF2B5EF4-FFF2-40B4-BE49-F238E27FC236}">
                <a16:creationId xmlns:a16="http://schemas.microsoft.com/office/drawing/2014/main" id="{D525D0A8-672D-4AE0-8A81-092CAC743C66}"/>
              </a:ext>
            </a:extLst>
          </p:cNvPr>
          <p:cNvSpPr txBox="1"/>
          <p:nvPr/>
        </p:nvSpPr>
        <p:spPr>
          <a:xfrm>
            <a:off x="482965" y="2221895"/>
            <a:ext cx="10935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(EU 2015/2283)</a:t>
            </a:r>
          </a:p>
        </p:txBody>
      </p:sp>
      <p:pic>
        <p:nvPicPr>
          <p:cNvPr id="2050" name="Picture 2" descr="T FIT">
            <a:extLst>
              <a:ext uri="{FF2B5EF4-FFF2-40B4-BE49-F238E27FC236}">
                <a16:creationId xmlns:a16="http://schemas.microsoft.com/office/drawing/2014/main" id="{190B4020-FD3D-4080-BA62-EE6CFB3E4E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0" t="25667" r="20754" b="30164"/>
          <a:stretch/>
        </p:blipFill>
        <p:spPr bwMode="auto">
          <a:xfrm>
            <a:off x="10101082" y="4805874"/>
            <a:ext cx="1729678" cy="1114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Image result for eu">
            <a:extLst>
              <a:ext uri="{FF2B5EF4-FFF2-40B4-BE49-F238E27FC236}">
                <a16:creationId xmlns:a16="http://schemas.microsoft.com/office/drawing/2014/main" id="{0D9F407A-F7A4-443E-9969-5AE032FE8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70" y="2652943"/>
            <a:ext cx="652674" cy="43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Slika 17" descr="Slika, ki vsebuje besede besedilo, izrezek&#10;&#10;Opis je samodejno ustvarjen">
            <a:extLst>
              <a:ext uri="{FF2B5EF4-FFF2-40B4-BE49-F238E27FC236}">
                <a16:creationId xmlns:a16="http://schemas.microsoft.com/office/drawing/2014/main" id="{793E81A8-6D2B-46AA-9AE2-088CA9F0534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222" y="376887"/>
            <a:ext cx="1518538" cy="36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694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aven povezovalnik 4">
            <a:extLst>
              <a:ext uri="{FF2B5EF4-FFF2-40B4-BE49-F238E27FC236}">
                <a16:creationId xmlns:a16="http://schemas.microsoft.com/office/drawing/2014/main" id="{3A6D3982-7B41-4E98-8367-D33469B0FB85}"/>
              </a:ext>
            </a:extLst>
          </p:cNvPr>
          <p:cNvCxnSpPr/>
          <p:nvPr/>
        </p:nvCxnSpPr>
        <p:spPr>
          <a:xfrm flipH="1">
            <a:off x="464024" y="773513"/>
            <a:ext cx="113667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2B2DC5CD-0A78-4301-81F8-1455D38CE6BC}"/>
              </a:ext>
            </a:extLst>
          </p:cNvPr>
          <p:cNvSpPr txBox="1"/>
          <p:nvPr/>
        </p:nvSpPr>
        <p:spPr>
          <a:xfrm>
            <a:off x="464025" y="1139588"/>
            <a:ext cx="634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solidFill>
                  <a:schemeClr val="accent6">
                    <a:lumMod val="75000"/>
                  </a:schemeClr>
                </a:solidFill>
              </a:rPr>
              <a:t>ŽIVILA</a:t>
            </a:r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 S </a:t>
            </a:r>
            <a:r>
              <a:rPr lang="en-GB" b="1" dirty="0" err="1">
                <a:solidFill>
                  <a:schemeClr val="accent6">
                    <a:lumMod val="75000"/>
                  </a:schemeClr>
                </a:solidFill>
              </a:rPr>
              <a:t>KONOPLJINIMI</a:t>
            </a:r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accent6">
                    <a:lumMod val="75000"/>
                  </a:schemeClr>
                </a:solidFill>
              </a:rPr>
              <a:t>IZVLEČKI</a:t>
            </a:r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 - </a:t>
            </a:r>
            <a:r>
              <a:rPr lang="en-GB" b="1" dirty="0" err="1">
                <a:solidFill>
                  <a:schemeClr val="accent6">
                    <a:lumMod val="75000"/>
                  </a:schemeClr>
                </a:solidFill>
              </a:rPr>
              <a:t>KANABINOIDI</a:t>
            </a:r>
            <a:endParaRPr lang="en-GB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GB" dirty="0"/>
          </a:p>
        </p:txBody>
      </p:sp>
      <p:grpSp>
        <p:nvGrpSpPr>
          <p:cNvPr id="14" name="Skupina 13">
            <a:extLst>
              <a:ext uri="{FF2B5EF4-FFF2-40B4-BE49-F238E27FC236}">
                <a16:creationId xmlns:a16="http://schemas.microsoft.com/office/drawing/2014/main" id="{48C5603B-03B2-425B-AB33-A49F6548329F}"/>
              </a:ext>
            </a:extLst>
          </p:cNvPr>
          <p:cNvGrpSpPr/>
          <p:nvPr/>
        </p:nvGrpSpPr>
        <p:grpSpPr>
          <a:xfrm>
            <a:off x="464024" y="2163461"/>
            <a:ext cx="4810610" cy="2720804"/>
            <a:chOff x="6147392" y="1954284"/>
            <a:chExt cx="4810610" cy="2720804"/>
          </a:xfrm>
        </p:grpSpPr>
        <p:pic>
          <p:nvPicPr>
            <p:cNvPr id="2" name="Slika 1">
              <a:extLst>
                <a:ext uri="{FF2B5EF4-FFF2-40B4-BE49-F238E27FC236}">
                  <a16:creationId xmlns:a16="http://schemas.microsoft.com/office/drawing/2014/main" id="{AF02588B-AE96-4D8D-A209-7A28F4AD7E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2549" t="53155" b="11895"/>
            <a:stretch/>
          </p:blipFill>
          <p:spPr>
            <a:xfrm>
              <a:off x="6147392" y="1954284"/>
              <a:ext cx="4810610" cy="2020816"/>
            </a:xfrm>
            <a:prstGeom prst="rect">
              <a:avLst/>
            </a:prstGeom>
          </p:spPr>
        </p:pic>
        <p:pic>
          <p:nvPicPr>
            <p:cNvPr id="3" name="Slika 2">
              <a:extLst>
                <a:ext uri="{FF2B5EF4-FFF2-40B4-BE49-F238E27FC236}">
                  <a16:creationId xmlns:a16="http://schemas.microsoft.com/office/drawing/2014/main" id="{83821652-A5A1-4C3F-B295-6398564DE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09385" y="3975100"/>
              <a:ext cx="3556915" cy="699988"/>
            </a:xfrm>
            <a:prstGeom prst="rect">
              <a:avLst/>
            </a:prstGeom>
          </p:spPr>
        </p:pic>
        <p:cxnSp>
          <p:nvCxnSpPr>
            <p:cNvPr id="8" name="Raven povezovalnik 7">
              <a:extLst>
                <a:ext uri="{FF2B5EF4-FFF2-40B4-BE49-F238E27FC236}">
                  <a16:creationId xmlns:a16="http://schemas.microsoft.com/office/drawing/2014/main" id="{9CC21AD3-097D-45B2-8377-1E71697E0171}"/>
                </a:ext>
              </a:extLst>
            </p:cNvPr>
            <p:cNvCxnSpPr>
              <a:cxnSpLocks/>
            </p:cNvCxnSpPr>
            <p:nvPr/>
          </p:nvCxnSpPr>
          <p:spPr>
            <a:xfrm>
              <a:off x="7454900" y="4363194"/>
              <a:ext cx="2139950" cy="0"/>
            </a:xfrm>
            <a:prstGeom prst="line">
              <a:avLst/>
            </a:prstGeom>
            <a:ln>
              <a:solidFill>
                <a:srgbClr val="F33E3F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Raven povezovalnik 9">
              <a:extLst>
                <a:ext uri="{FF2B5EF4-FFF2-40B4-BE49-F238E27FC236}">
                  <a16:creationId xmlns:a16="http://schemas.microsoft.com/office/drawing/2014/main" id="{8C33DCB4-37D3-4AF8-858F-9E3B95B703DE}"/>
                </a:ext>
              </a:extLst>
            </p:cNvPr>
            <p:cNvCxnSpPr>
              <a:cxnSpLocks/>
            </p:cNvCxnSpPr>
            <p:nvPr/>
          </p:nvCxnSpPr>
          <p:spPr>
            <a:xfrm>
              <a:off x="7508875" y="4482543"/>
              <a:ext cx="1463675" cy="0"/>
            </a:xfrm>
            <a:prstGeom prst="line">
              <a:avLst/>
            </a:prstGeom>
            <a:ln>
              <a:solidFill>
                <a:srgbClr val="F33E3F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6" name="Puščica: dol 15">
            <a:extLst>
              <a:ext uri="{FF2B5EF4-FFF2-40B4-BE49-F238E27FC236}">
                <a16:creationId xmlns:a16="http://schemas.microsoft.com/office/drawing/2014/main" id="{AA7FAB78-B210-4747-BDD9-C98313D8950F}"/>
              </a:ext>
            </a:extLst>
          </p:cNvPr>
          <p:cNvSpPr/>
          <p:nvPr/>
        </p:nvSpPr>
        <p:spPr>
          <a:xfrm>
            <a:off x="8738043" y="3704177"/>
            <a:ext cx="273050" cy="2479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Slika 16">
            <a:extLst>
              <a:ext uri="{FF2B5EF4-FFF2-40B4-BE49-F238E27FC236}">
                <a16:creationId xmlns:a16="http://schemas.microsoft.com/office/drawing/2014/main" id="{9C04355F-A939-40BA-BB70-1C04E21B17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268"/>
          <a:stretch/>
        </p:blipFill>
        <p:spPr>
          <a:xfrm>
            <a:off x="7078440" y="1851721"/>
            <a:ext cx="3592256" cy="1672142"/>
          </a:xfrm>
          <a:prstGeom prst="rect">
            <a:avLst/>
          </a:prstGeom>
          <a:ln>
            <a:solidFill>
              <a:schemeClr val="bg2"/>
            </a:solidFill>
          </a:ln>
          <a:effectLst/>
        </p:spPr>
      </p:pic>
      <p:sp>
        <p:nvSpPr>
          <p:cNvPr id="19" name="Pravokotnik 18">
            <a:extLst>
              <a:ext uri="{FF2B5EF4-FFF2-40B4-BE49-F238E27FC236}">
                <a16:creationId xmlns:a16="http://schemas.microsoft.com/office/drawing/2014/main" id="{BDED66EE-DB08-458E-A1B2-41C4EB3D33AF}"/>
              </a:ext>
            </a:extLst>
          </p:cNvPr>
          <p:cNvSpPr/>
          <p:nvPr/>
        </p:nvSpPr>
        <p:spPr>
          <a:xfrm>
            <a:off x="5702744" y="4019255"/>
            <a:ext cx="634364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dirty="0"/>
              <a:t>2016 </a:t>
            </a:r>
            <a:r>
              <a:rPr lang="en-GB" sz="1200" dirty="0" err="1"/>
              <a:t>smo</a:t>
            </a:r>
            <a:r>
              <a:rPr lang="en-GB" sz="1200" dirty="0"/>
              <a:t> v </a:t>
            </a:r>
            <a:r>
              <a:rPr lang="en-GB" sz="1200" dirty="0" err="1"/>
              <a:t>Sloveniji</a:t>
            </a:r>
            <a:r>
              <a:rPr lang="en-GB" sz="1200" dirty="0"/>
              <a:t> </a:t>
            </a:r>
            <a:r>
              <a:rPr lang="en-GB" sz="1200" dirty="0" err="1"/>
              <a:t>postavili</a:t>
            </a:r>
            <a:r>
              <a:rPr lang="en-GB" sz="1200" dirty="0"/>
              <a:t> </a:t>
            </a:r>
            <a:r>
              <a:rPr lang="en-GB" sz="1200" dirty="0" err="1"/>
              <a:t>mejo</a:t>
            </a:r>
            <a:r>
              <a:rPr lang="en-GB" sz="1200" dirty="0"/>
              <a:t> </a:t>
            </a:r>
            <a:r>
              <a:rPr lang="en-GB" sz="1200" dirty="0" err="1"/>
              <a:t>maksimalnega</a:t>
            </a:r>
            <a:r>
              <a:rPr lang="en-GB" sz="1200" dirty="0"/>
              <a:t> </a:t>
            </a:r>
            <a:r>
              <a:rPr lang="en-GB" sz="1200" dirty="0" err="1"/>
              <a:t>varnega</a:t>
            </a:r>
            <a:r>
              <a:rPr lang="en-GB" sz="1200" dirty="0"/>
              <a:t> </a:t>
            </a:r>
            <a:r>
              <a:rPr lang="en-GB" sz="1200" dirty="0" err="1"/>
              <a:t>dnevnega</a:t>
            </a:r>
            <a:r>
              <a:rPr lang="en-GB" sz="1200" dirty="0"/>
              <a:t> </a:t>
            </a:r>
            <a:r>
              <a:rPr lang="en-GB" sz="1200" dirty="0" err="1"/>
              <a:t>vnosa</a:t>
            </a:r>
            <a:r>
              <a:rPr lang="en-GB" sz="1200" dirty="0"/>
              <a:t> CBD: </a:t>
            </a:r>
            <a:r>
              <a:rPr lang="en-GB" sz="1200" b="1" dirty="0"/>
              <a:t>2 mg/dan</a:t>
            </a:r>
          </a:p>
        </p:txBody>
      </p:sp>
      <p:pic>
        <p:nvPicPr>
          <p:cNvPr id="6" name="Picture 2" descr="Image result for eu">
            <a:extLst>
              <a:ext uri="{FF2B5EF4-FFF2-40B4-BE49-F238E27FC236}">
                <a16:creationId xmlns:a16="http://schemas.microsoft.com/office/drawing/2014/main" id="{306E7D25-DBFC-4AF3-BA76-0C5706A1E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366" y="1729136"/>
            <a:ext cx="652674" cy="43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slovenija">
            <a:extLst>
              <a:ext uri="{FF2B5EF4-FFF2-40B4-BE49-F238E27FC236}">
                <a16:creationId xmlns:a16="http://schemas.microsoft.com/office/drawing/2014/main" id="{9D9DC085-588F-4928-9E76-BE923B59D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6615" y="1268906"/>
            <a:ext cx="590171" cy="28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Image result for konoplja">
            <a:extLst>
              <a:ext uri="{FF2B5EF4-FFF2-40B4-BE49-F238E27FC236}">
                <a16:creationId xmlns:a16="http://schemas.microsoft.com/office/drawing/2014/main" id="{6E0FA42D-1279-4371-9852-E07FF66672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6"/>
          <a:stretch/>
        </p:blipFill>
        <p:spPr bwMode="auto">
          <a:xfrm>
            <a:off x="464024" y="210065"/>
            <a:ext cx="771938" cy="5283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Raven povezovalnik 20">
            <a:extLst>
              <a:ext uri="{FF2B5EF4-FFF2-40B4-BE49-F238E27FC236}">
                <a16:creationId xmlns:a16="http://schemas.microsoft.com/office/drawing/2014/main" id="{FB529F0B-3A01-4D0B-AE0A-FD3D61F673BF}"/>
              </a:ext>
            </a:extLst>
          </p:cNvPr>
          <p:cNvCxnSpPr>
            <a:cxnSpLocks/>
          </p:cNvCxnSpPr>
          <p:nvPr/>
        </p:nvCxnSpPr>
        <p:spPr>
          <a:xfrm>
            <a:off x="1316170" y="4820057"/>
            <a:ext cx="763036" cy="0"/>
          </a:xfrm>
          <a:prstGeom prst="line">
            <a:avLst/>
          </a:prstGeom>
          <a:ln>
            <a:solidFill>
              <a:srgbClr val="F33E3F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3" name="PoljeZBesedilom 22">
            <a:extLst>
              <a:ext uri="{FF2B5EF4-FFF2-40B4-BE49-F238E27FC236}">
                <a16:creationId xmlns:a16="http://schemas.microsoft.com/office/drawing/2014/main" id="{97790171-4E1A-405C-B991-DF358758CDCC}"/>
              </a:ext>
            </a:extLst>
          </p:cNvPr>
          <p:cNvSpPr txBox="1"/>
          <p:nvPr/>
        </p:nvSpPr>
        <p:spPr>
          <a:xfrm>
            <a:off x="5657840" y="6386815"/>
            <a:ext cx="65341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https://ec.europa.eu/food/safety/novel_food/catalogue_en</a:t>
            </a:r>
          </a:p>
          <a:p>
            <a:pPr algn="r"/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https://www.nijz.si/sl/strokovno-mnenje-glede-varnosti-zivil-ki-vsebujejo-industrijsko-konopljo-in-za-zdravje-sprejemljivih</a:t>
            </a:r>
          </a:p>
        </p:txBody>
      </p:sp>
      <p:sp>
        <p:nvSpPr>
          <p:cNvPr id="24" name="PoljeZBesedilom 23">
            <a:extLst>
              <a:ext uri="{FF2B5EF4-FFF2-40B4-BE49-F238E27FC236}">
                <a16:creationId xmlns:a16="http://schemas.microsoft.com/office/drawing/2014/main" id="{7890E220-00CE-4D67-A5F6-AF306B6A4B13}"/>
              </a:ext>
            </a:extLst>
          </p:cNvPr>
          <p:cNvSpPr txBox="1"/>
          <p:nvPr/>
        </p:nvSpPr>
        <p:spPr>
          <a:xfrm>
            <a:off x="464024" y="1529216"/>
            <a:ext cx="10935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(EU 2015/2283)</a:t>
            </a:r>
          </a:p>
        </p:txBody>
      </p:sp>
      <p:pic>
        <p:nvPicPr>
          <p:cNvPr id="7" name="Picture 2" descr="United Kingdom - Wikipedia">
            <a:extLst>
              <a:ext uri="{FF2B5EF4-FFF2-40B4-BE49-F238E27FC236}">
                <a16:creationId xmlns:a16="http://schemas.microsoft.com/office/drawing/2014/main" id="{94ECBBFB-0748-4C37-A382-763DD09D2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9835" y="4803298"/>
            <a:ext cx="590170" cy="295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Pravokotnik 24">
            <a:extLst>
              <a:ext uri="{FF2B5EF4-FFF2-40B4-BE49-F238E27FC236}">
                <a16:creationId xmlns:a16="http://schemas.microsoft.com/office/drawing/2014/main" id="{948D81D4-92D0-48D9-876B-E0BBA340B354}"/>
              </a:ext>
            </a:extLst>
          </p:cNvPr>
          <p:cNvSpPr/>
          <p:nvPr/>
        </p:nvSpPr>
        <p:spPr>
          <a:xfrm>
            <a:off x="5753095" y="5277231"/>
            <a:ext cx="63436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dirty="0"/>
              <a:t>UK –Brexit: </a:t>
            </a:r>
            <a:r>
              <a:rPr lang="en-GB" sz="1200" dirty="0" err="1"/>
              <a:t>dovoljena</a:t>
            </a:r>
            <a:r>
              <a:rPr lang="en-GB" sz="1200" dirty="0"/>
              <a:t> </a:t>
            </a:r>
            <a:r>
              <a:rPr lang="en-GB" sz="1200" dirty="0" err="1"/>
              <a:t>prodaja</a:t>
            </a:r>
            <a:r>
              <a:rPr lang="en-GB" sz="1200" dirty="0"/>
              <a:t> </a:t>
            </a:r>
            <a:r>
              <a:rPr lang="en-GB" sz="1200" dirty="0" err="1"/>
              <a:t>prehranskih</a:t>
            </a:r>
            <a:r>
              <a:rPr lang="en-GB" sz="1200" dirty="0"/>
              <a:t> </a:t>
            </a:r>
            <a:r>
              <a:rPr lang="en-GB" sz="1200" dirty="0" err="1"/>
              <a:t>dopolnil</a:t>
            </a:r>
            <a:r>
              <a:rPr lang="en-GB" sz="1200" dirty="0"/>
              <a:t> s CBD pod </a:t>
            </a:r>
            <a:r>
              <a:rPr lang="en-GB" sz="1200" dirty="0" err="1"/>
              <a:t>določenimi</a:t>
            </a:r>
            <a:r>
              <a:rPr lang="en-GB" sz="1200" dirty="0"/>
              <a:t> </a:t>
            </a:r>
            <a:r>
              <a:rPr lang="en-GB" sz="1200" dirty="0" err="1"/>
              <a:t>pogoji</a:t>
            </a:r>
            <a:r>
              <a:rPr lang="en-GB" sz="1200" dirty="0"/>
              <a:t>, ki </a:t>
            </a:r>
            <a:r>
              <a:rPr lang="en-GB" sz="1200" dirty="0" err="1"/>
              <a:t>jih</a:t>
            </a:r>
            <a:r>
              <a:rPr lang="en-GB" sz="1200" dirty="0"/>
              <a:t> </a:t>
            </a:r>
            <a:r>
              <a:rPr lang="en-GB" sz="1200" dirty="0" err="1"/>
              <a:t>Pharmahemp</a:t>
            </a:r>
            <a:r>
              <a:rPr lang="en-GB" sz="1200" dirty="0"/>
              <a:t> </a:t>
            </a:r>
            <a:r>
              <a:rPr lang="en-GB" sz="1200" dirty="0" err="1"/>
              <a:t>izpolnjuje</a:t>
            </a:r>
            <a:r>
              <a:rPr lang="en-GB" sz="1200" dirty="0"/>
              <a:t> (</a:t>
            </a:r>
            <a:r>
              <a:rPr lang="en-GB" sz="1200" dirty="0" err="1"/>
              <a:t>izdelki</a:t>
            </a:r>
            <a:r>
              <a:rPr lang="en-GB" sz="1200" dirty="0"/>
              <a:t> </a:t>
            </a:r>
            <a:r>
              <a:rPr lang="en-GB" sz="1200" dirty="0" err="1"/>
              <a:t>na</a:t>
            </a:r>
            <a:r>
              <a:rPr lang="en-GB" sz="1200" dirty="0"/>
              <a:t> </a:t>
            </a:r>
            <a:r>
              <a:rPr lang="en-GB" sz="1200" dirty="0" err="1"/>
              <a:t>trgu</a:t>
            </a:r>
            <a:r>
              <a:rPr lang="en-GB" sz="1200" dirty="0"/>
              <a:t> pred 13.2.2020 + </a:t>
            </a:r>
            <a:r>
              <a:rPr lang="en-GB" sz="1200" dirty="0" err="1"/>
              <a:t>oddaja</a:t>
            </a:r>
            <a:r>
              <a:rPr lang="en-GB" sz="1200" dirty="0"/>
              <a:t> NF vlog pred 31.3.2021)</a:t>
            </a:r>
          </a:p>
          <a:p>
            <a:pPr algn="ctr"/>
            <a:endParaRPr lang="en-GB" sz="1200" b="1" dirty="0"/>
          </a:p>
          <a:p>
            <a:pPr algn="ctr"/>
            <a:r>
              <a:rPr lang="en-GB" sz="1200" dirty="0"/>
              <a:t>UK </a:t>
            </a:r>
            <a:r>
              <a:rPr lang="en-GB" sz="1200" dirty="0" err="1"/>
              <a:t>maximalen</a:t>
            </a:r>
            <a:r>
              <a:rPr lang="en-GB" sz="1200" dirty="0"/>
              <a:t> </a:t>
            </a:r>
            <a:r>
              <a:rPr lang="en-GB" sz="1200" dirty="0" err="1"/>
              <a:t>varen</a:t>
            </a:r>
            <a:r>
              <a:rPr lang="en-GB" sz="1200" dirty="0"/>
              <a:t> </a:t>
            </a:r>
            <a:r>
              <a:rPr lang="en-GB" sz="1200" dirty="0" err="1"/>
              <a:t>dnevni</a:t>
            </a:r>
            <a:r>
              <a:rPr lang="en-GB" sz="1200" dirty="0"/>
              <a:t> </a:t>
            </a:r>
            <a:r>
              <a:rPr lang="en-GB" sz="1200" dirty="0" err="1"/>
              <a:t>vnos</a:t>
            </a:r>
            <a:r>
              <a:rPr lang="en-GB" sz="1200" dirty="0"/>
              <a:t>: </a:t>
            </a:r>
            <a:r>
              <a:rPr lang="en-GB" sz="1200" b="1" dirty="0"/>
              <a:t>70 mg/dan</a:t>
            </a:r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8673D09A-EBA8-4B57-A2CD-D0AC54CB0EE0}"/>
              </a:ext>
            </a:extLst>
          </p:cNvPr>
          <p:cNvSpPr txBox="1"/>
          <p:nvPr/>
        </p:nvSpPr>
        <p:spPr>
          <a:xfrm>
            <a:off x="386751" y="5740484"/>
            <a:ext cx="4726162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err="1"/>
              <a:t>Pharmahemp</a:t>
            </a:r>
            <a:r>
              <a:rPr lang="en-GB" dirty="0"/>
              <a:t>: </a:t>
            </a:r>
            <a:r>
              <a:rPr lang="en-GB" dirty="0" err="1"/>
              <a:t>oddaja</a:t>
            </a:r>
            <a:r>
              <a:rPr lang="en-GB" dirty="0"/>
              <a:t> NF vlog </a:t>
            </a:r>
            <a:r>
              <a:rPr lang="en-GB" dirty="0" err="1"/>
              <a:t>na</a:t>
            </a:r>
            <a:r>
              <a:rPr lang="en-GB" dirty="0"/>
              <a:t> EC </a:t>
            </a:r>
            <a:r>
              <a:rPr lang="en-GB" dirty="0" err="1"/>
              <a:t>ter</a:t>
            </a:r>
            <a:r>
              <a:rPr lang="en-GB" dirty="0"/>
              <a:t> FSA (UK) za </a:t>
            </a:r>
            <a:r>
              <a:rPr lang="en-GB" dirty="0" err="1"/>
              <a:t>izoliran</a:t>
            </a:r>
            <a:r>
              <a:rPr lang="en-GB" dirty="0"/>
              <a:t> CBD + </a:t>
            </a:r>
            <a:r>
              <a:rPr lang="en-GB" dirty="0" err="1"/>
              <a:t>konopljin</a:t>
            </a:r>
            <a:r>
              <a:rPr lang="en-GB" dirty="0"/>
              <a:t> </a:t>
            </a:r>
            <a:r>
              <a:rPr lang="en-GB" dirty="0" err="1"/>
              <a:t>ekstrakt</a:t>
            </a:r>
            <a:endParaRPr lang="en-GB" dirty="0"/>
          </a:p>
        </p:txBody>
      </p:sp>
      <p:pic>
        <p:nvPicPr>
          <p:cNvPr id="22" name="Slika 21" descr="Slika, ki vsebuje besede besedilo, izrezek&#10;&#10;Opis je samodejno ustvarjen">
            <a:extLst>
              <a:ext uri="{FF2B5EF4-FFF2-40B4-BE49-F238E27FC236}">
                <a16:creationId xmlns:a16="http://schemas.microsoft.com/office/drawing/2014/main" id="{5D28C6A0-4024-4624-A6E8-0CB4FF4050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222" y="376887"/>
            <a:ext cx="1518538" cy="36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25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aven povezovalnik 4">
            <a:extLst>
              <a:ext uri="{FF2B5EF4-FFF2-40B4-BE49-F238E27FC236}">
                <a16:creationId xmlns:a16="http://schemas.microsoft.com/office/drawing/2014/main" id="{3A6D3982-7B41-4E98-8367-D33469B0FB85}"/>
              </a:ext>
            </a:extLst>
          </p:cNvPr>
          <p:cNvCxnSpPr/>
          <p:nvPr/>
        </p:nvCxnSpPr>
        <p:spPr>
          <a:xfrm flipH="1">
            <a:off x="464024" y="773513"/>
            <a:ext cx="113667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309FECAC-E670-4AE1-887A-3E4D557BDCC2}"/>
              </a:ext>
            </a:extLst>
          </p:cNvPr>
          <p:cNvSpPr txBox="1"/>
          <p:nvPr/>
        </p:nvSpPr>
        <p:spPr>
          <a:xfrm>
            <a:off x="460750" y="1139589"/>
            <a:ext cx="4391566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ZAHTEVE ZA </a:t>
            </a:r>
            <a:r>
              <a:rPr lang="en-GB" b="1" dirty="0" err="1">
                <a:solidFill>
                  <a:schemeClr val="accent6">
                    <a:lumMod val="75000"/>
                  </a:schemeClr>
                </a:solidFill>
              </a:rPr>
              <a:t>KOZMETIČNE</a:t>
            </a:r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 IZDELKE</a:t>
            </a:r>
          </a:p>
          <a:p>
            <a:endParaRPr lang="en-GB" dirty="0"/>
          </a:p>
          <a:p>
            <a:endParaRPr lang="en-GB" sz="1050" dirty="0"/>
          </a:p>
        </p:txBody>
      </p:sp>
      <p:sp>
        <p:nvSpPr>
          <p:cNvPr id="2" name="PoljeZBesedilom 1">
            <a:extLst>
              <a:ext uri="{FF2B5EF4-FFF2-40B4-BE49-F238E27FC236}">
                <a16:creationId xmlns:a16="http://schemas.microsoft.com/office/drawing/2014/main" id="{EA1E85D5-265C-4542-87C4-170B504F290D}"/>
              </a:ext>
            </a:extLst>
          </p:cNvPr>
          <p:cNvSpPr txBox="1"/>
          <p:nvPr/>
        </p:nvSpPr>
        <p:spPr>
          <a:xfrm>
            <a:off x="464024" y="1970595"/>
            <a:ext cx="7675339" cy="2777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dirty="0"/>
              <a:t>PRIGLASITEV DEJAVNOSTI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dirty="0"/>
              <a:t>DOLOČITEV ODGOVORNE OSEBE (RP –&gt; </a:t>
            </a:r>
            <a:r>
              <a:rPr lang="en-GB" dirty="0" err="1"/>
              <a:t>Pharmahemp</a:t>
            </a:r>
            <a:r>
              <a:rPr lang="en-GB" dirty="0"/>
              <a:t> d.o.o.)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dirty="0"/>
              <a:t>PIF – Product Information File -&gt; prof. Stanko </a:t>
            </a:r>
            <a:r>
              <a:rPr lang="en-GB" dirty="0" err="1"/>
              <a:t>Srčič</a:t>
            </a:r>
            <a:endParaRPr lang="en-GB" dirty="0"/>
          </a:p>
          <a:p>
            <a:pPr marL="557213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u="sng" dirty="0" err="1"/>
              <a:t>Vsebina</a:t>
            </a:r>
            <a:r>
              <a:rPr lang="en-GB" sz="1600" dirty="0"/>
              <a:t>: </a:t>
            </a:r>
            <a:r>
              <a:rPr lang="en-GB" sz="1600" dirty="0" err="1"/>
              <a:t>opis</a:t>
            </a:r>
            <a:r>
              <a:rPr lang="en-GB" sz="1600" dirty="0"/>
              <a:t> </a:t>
            </a:r>
            <a:r>
              <a:rPr lang="en-GB" sz="1600" dirty="0" err="1"/>
              <a:t>izdelka</a:t>
            </a:r>
            <a:r>
              <a:rPr lang="en-GB" sz="1600" dirty="0"/>
              <a:t> in </a:t>
            </a:r>
            <a:r>
              <a:rPr lang="en-GB" sz="1600" dirty="0" err="1"/>
              <a:t>proizvodnje</a:t>
            </a:r>
            <a:r>
              <a:rPr lang="en-GB" sz="1600" dirty="0"/>
              <a:t>, </a:t>
            </a:r>
            <a:r>
              <a:rPr lang="en-GB" sz="1600" dirty="0" err="1"/>
              <a:t>ocena</a:t>
            </a:r>
            <a:r>
              <a:rPr lang="en-GB" sz="1600" dirty="0"/>
              <a:t> in </a:t>
            </a:r>
            <a:r>
              <a:rPr lang="en-GB" sz="1600" dirty="0" err="1"/>
              <a:t>poročilo</a:t>
            </a:r>
            <a:r>
              <a:rPr lang="en-GB" sz="1600" dirty="0"/>
              <a:t> o </a:t>
            </a:r>
            <a:r>
              <a:rPr lang="en-GB" sz="1600" dirty="0" err="1"/>
              <a:t>varnosti</a:t>
            </a:r>
            <a:r>
              <a:rPr lang="en-GB" sz="1600" dirty="0"/>
              <a:t>, </a:t>
            </a:r>
            <a:r>
              <a:rPr lang="en-GB" sz="1600" dirty="0" err="1"/>
              <a:t>izjava</a:t>
            </a:r>
            <a:r>
              <a:rPr lang="en-GB" sz="1600" dirty="0"/>
              <a:t> o </a:t>
            </a:r>
            <a:r>
              <a:rPr lang="en-GB" sz="1600" dirty="0" err="1"/>
              <a:t>skladnosti</a:t>
            </a:r>
            <a:r>
              <a:rPr lang="en-GB" sz="1600" dirty="0"/>
              <a:t> z GMP </a:t>
            </a:r>
          </a:p>
          <a:p>
            <a:pPr marL="557213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u="sng" dirty="0" err="1"/>
              <a:t>Dokumentacija</a:t>
            </a:r>
            <a:r>
              <a:rPr lang="en-GB" sz="1600" dirty="0"/>
              <a:t>: </a:t>
            </a:r>
            <a:r>
              <a:rPr lang="en-GB" sz="1600" dirty="0" err="1"/>
              <a:t>produktne</a:t>
            </a:r>
            <a:r>
              <a:rPr lang="en-GB" sz="1600" dirty="0"/>
              <a:t> </a:t>
            </a:r>
            <a:r>
              <a:rPr lang="en-GB" sz="1600" dirty="0" err="1"/>
              <a:t>specifikacije</a:t>
            </a:r>
            <a:r>
              <a:rPr lang="en-GB" sz="1600" dirty="0"/>
              <a:t> in MSDS-ji </a:t>
            </a:r>
            <a:r>
              <a:rPr lang="en-GB" sz="1600" dirty="0" err="1"/>
              <a:t>surovin</a:t>
            </a:r>
            <a:r>
              <a:rPr lang="en-GB" sz="1600" dirty="0"/>
              <a:t>; </a:t>
            </a:r>
            <a:r>
              <a:rPr lang="en-GB" sz="1600" dirty="0" err="1"/>
              <a:t>formulacija</a:t>
            </a:r>
            <a:r>
              <a:rPr lang="en-GB" sz="1600" dirty="0"/>
              <a:t>, </a:t>
            </a:r>
            <a:r>
              <a:rPr lang="en-GB" sz="1600" dirty="0" err="1"/>
              <a:t>analize</a:t>
            </a:r>
            <a:r>
              <a:rPr lang="en-GB" sz="1600" dirty="0"/>
              <a:t> (</a:t>
            </a:r>
            <a:r>
              <a:rPr lang="en-GB" sz="1600" dirty="0" err="1"/>
              <a:t>kanabinoidi</a:t>
            </a:r>
            <a:r>
              <a:rPr lang="en-GB" sz="1600" dirty="0"/>
              <a:t>, fi-</a:t>
            </a:r>
            <a:r>
              <a:rPr lang="en-GB" sz="1600" dirty="0" err="1"/>
              <a:t>ke</a:t>
            </a:r>
            <a:r>
              <a:rPr lang="en-GB" sz="1600" dirty="0"/>
              <a:t> </a:t>
            </a:r>
            <a:r>
              <a:rPr lang="en-GB" sz="1600" dirty="0" err="1"/>
              <a:t>lastnosti</a:t>
            </a:r>
            <a:r>
              <a:rPr lang="en-GB" sz="1600" dirty="0"/>
              <a:t>, MB), </a:t>
            </a:r>
            <a:r>
              <a:rPr lang="en-GB" sz="1600" dirty="0" err="1"/>
              <a:t>stabilnostne</a:t>
            </a:r>
            <a:r>
              <a:rPr lang="en-GB" sz="1600" dirty="0"/>
              <a:t> </a:t>
            </a:r>
            <a:r>
              <a:rPr lang="en-GB" sz="1600" dirty="0" err="1"/>
              <a:t>študije</a:t>
            </a:r>
            <a:endParaRPr lang="en-GB" sz="1600" dirty="0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A81CB4BA-73B8-42FF-BDCC-C4D1CF319A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769"/>
          <a:stretch/>
        </p:blipFill>
        <p:spPr>
          <a:xfrm>
            <a:off x="8354838" y="1129929"/>
            <a:ext cx="3355687" cy="51539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Rezultat iskanja slik za URAD RS ZA KEMIKALIJE">
            <a:extLst>
              <a:ext uri="{FF2B5EF4-FFF2-40B4-BE49-F238E27FC236}">
                <a16:creationId xmlns:a16="http://schemas.microsoft.com/office/drawing/2014/main" id="{43A88E40-BE11-46E1-9F38-6004E2131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564" y="1366457"/>
            <a:ext cx="2695825" cy="60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jeZBesedilom 6">
            <a:extLst>
              <a:ext uri="{FF2B5EF4-FFF2-40B4-BE49-F238E27FC236}">
                <a16:creationId xmlns:a16="http://schemas.microsoft.com/office/drawing/2014/main" id="{A834C24A-8542-4E23-91F3-3BD98E6A5283}"/>
              </a:ext>
            </a:extLst>
          </p:cNvPr>
          <p:cNvSpPr txBox="1"/>
          <p:nvPr/>
        </p:nvSpPr>
        <p:spPr>
          <a:xfrm rot="20549174">
            <a:off x="9196838" y="4376471"/>
            <a:ext cx="1791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  <a:latin typeface="Georgia Pro" panose="02040502050405020303" pitchFamily="18" charset="0"/>
              </a:rPr>
              <a:t>“</a:t>
            </a:r>
            <a:r>
              <a:rPr lang="en-GB" dirty="0" err="1">
                <a:solidFill>
                  <a:srgbClr val="C00000"/>
                </a:solidFill>
                <a:latin typeface="Georgia Pro" panose="02040502050405020303" pitchFamily="18" charset="0"/>
              </a:rPr>
              <a:t>živ</a:t>
            </a:r>
            <a:r>
              <a:rPr lang="en-GB" dirty="0">
                <a:solidFill>
                  <a:srgbClr val="C00000"/>
                </a:solidFill>
                <a:latin typeface="Georgia Pro" panose="02040502050405020303" pitchFamily="18" charset="0"/>
              </a:rPr>
              <a:t> </a:t>
            </a:r>
            <a:r>
              <a:rPr lang="en-GB" dirty="0" err="1">
                <a:solidFill>
                  <a:srgbClr val="C00000"/>
                </a:solidFill>
                <a:latin typeface="Georgia Pro" panose="02040502050405020303" pitchFamily="18" charset="0"/>
              </a:rPr>
              <a:t>dokument</a:t>
            </a:r>
            <a:r>
              <a:rPr lang="en-GB" dirty="0">
                <a:solidFill>
                  <a:srgbClr val="C00000"/>
                </a:solidFill>
                <a:latin typeface="Georgia Pro" panose="02040502050405020303" pitchFamily="18" charset="0"/>
              </a:rPr>
              <a:t>”</a:t>
            </a:r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4F516423-35F8-4BD9-B489-C8596E65AC89}"/>
              </a:ext>
            </a:extLst>
          </p:cNvPr>
          <p:cNvSpPr txBox="1"/>
          <p:nvPr/>
        </p:nvSpPr>
        <p:spPr>
          <a:xfrm>
            <a:off x="7398231" y="6395825"/>
            <a:ext cx="47933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https://eur-lex.europa.eu/legal-content/SL/TXT/PDF/?uri=CELEX:32009R1223&amp;from=EN</a:t>
            </a:r>
          </a:p>
          <a:p>
            <a:pPr algn="r"/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http://www.uk.gov.si/si/delovna_podrocja/kozmeticni_proizvodi/</a:t>
            </a:r>
          </a:p>
        </p:txBody>
      </p:sp>
      <p:pic>
        <p:nvPicPr>
          <p:cNvPr id="11" name="Picture 2" descr="Image result for konoplja">
            <a:extLst>
              <a:ext uri="{FF2B5EF4-FFF2-40B4-BE49-F238E27FC236}">
                <a16:creationId xmlns:a16="http://schemas.microsoft.com/office/drawing/2014/main" id="{44835777-6EEE-4687-93B2-E888B15E86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6"/>
          <a:stretch/>
        </p:blipFill>
        <p:spPr bwMode="auto">
          <a:xfrm>
            <a:off x="464024" y="210065"/>
            <a:ext cx="771938" cy="5283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A451AB4E-B7B4-4B5C-B379-01711F2D97D5}"/>
              </a:ext>
            </a:extLst>
          </p:cNvPr>
          <p:cNvSpPr txBox="1"/>
          <p:nvPr/>
        </p:nvSpPr>
        <p:spPr>
          <a:xfrm>
            <a:off x="460750" y="1827782"/>
            <a:ext cx="10935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(EU 1223/2009)</a:t>
            </a:r>
          </a:p>
        </p:txBody>
      </p:sp>
      <p:pic>
        <p:nvPicPr>
          <p:cNvPr id="13" name="Slika 12" descr="Slika, ki vsebuje besede besedilo, izrezek&#10;&#10;Opis je samodejno ustvarjen">
            <a:extLst>
              <a:ext uri="{FF2B5EF4-FFF2-40B4-BE49-F238E27FC236}">
                <a16:creationId xmlns:a16="http://schemas.microsoft.com/office/drawing/2014/main" id="{64C5473E-C4D3-4C0C-8D2E-59FD99C65D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222" y="376887"/>
            <a:ext cx="1518538" cy="36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657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aven povezovalnik 4">
            <a:extLst>
              <a:ext uri="{FF2B5EF4-FFF2-40B4-BE49-F238E27FC236}">
                <a16:creationId xmlns:a16="http://schemas.microsoft.com/office/drawing/2014/main" id="{3A6D3982-7B41-4E98-8367-D33469B0FB85}"/>
              </a:ext>
            </a:extLst>
          </p:cNvPr>
          <p:cNvCxnSpPr/>
          <p:nvPr/>
        </p:nvCxnSpPr>
        <p:spPr>
          <a:xfrm flipH="1">
            <a:off x="464024" y="773513"/>
            <a:ext cx="113667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32A57E80-1F9D-4923-93CC-F67252566EFE}"/>
              </a:ext>
            </a:extLst>
          </p:cNvPr>
          <p:cNvSpPr txBox="1"/>
          <p:nvPr/>
        </p:nvSpPr>
        <p:spPr>
          <a:xfrm>
            <a:off x="464024" y="1139588"/>
            <a:ext cx="4900881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ZAHTEVE ZA </a:t>
            </a:r>
            <a:r>
              <a:rPr lang="en-GB" b="1" dirty="0" err="1">
                <a:solidFill>
                  <a:schemeClr val="accent6">
                    <a:lumMod val="75000"/>
                  </a:schemeClr>
                </a:solidFill>
              </a:rPr>
              <a:t>KOZMETIČNE</a:t>
            </a:r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 IZDELKE</a:t>
            </a:r>
          </a:p>
          <a:p>
            <a:endParaRPr lang="en-GB" dirty="0"/>
          </a:p>
          <a:p>
            <a:endParaRPr lang="en-GB" sz="1050" dirty="0"/>
          </a:p>
        </p:txBody>
      </p: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1EE74AD6-2A70-43E9-8326-B7AF29875179}"/>
              </a:ext>
            </a:extLst>
          </p:cNvPr>
          <p:cNvSpPr txBox="1"/>
          <p:nvPr/>
        </p:nvSpPr>
        <p:spPr>
          <a:xfrm>
            <a:off x="464025" y="1970595"/>
            <a:ext cx="5571016" cy="3839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dirty="0"/>
              <a:t>PRIJAVA KOZMETIČNIH IZDELKOV (CPNP) -&gt; Martina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dirty="0"/>
              <a:t>OZNAČEVANJE (1° in </a:t>
            </a:r>
            <a:r>
              <a:rPr lang="en-GB" dirty="0" err="1"/>
              <a:t>2°ovojnina</a:t>
            </a:r>
            <a:r>
              <a:rPr lang="en-GB" dirty="0"/>
              <a:t>) -&gt; </a:t>
            </a:r>
            <a:r>
              <a:rPr lang="en-GB" dirty="0" err="1"/>
              <a:t>Martina&amp;Katja</a:t>
            </a:r>
            <a:endParaRPr lang="en-GB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u="sng" dirty="0" err="1"/>
              <a:t>Naziv</a:t>
            </a:r>
            <a:r>
              <a:rPr lang="en-GB" sz="1600" u="sng" dirty="0"/>
              <a:t> </a:t>
            </a:r>
            <a:r>
              <a:rPr lang="en-GB" sz="1600" u="sng" dirty="0" err="1"/>
              <a:t>izdelka</a:t>
            </a:r>
            <a:endParaRPr lang="en-GB" sz="1600" u="sng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u="sng" dirty="0"/>
              <a:t>RP</a:t>
            </a:r>
            <a:r>
              <a:rPr lang="en-GB" sz="1600" dirty="0"/>
              <a:t> (z </a:t>
            </a:r>
            <a:r>
              <a:rPr lang="en-GB" sz="1600" dirty="0" err="1"/>
              <a:t>naslovom</a:t>
            </a:r>
            <a:r>
              <a:rPr lang="en-GB" sz="1600" dirty="0"/>
              <a:t>) </a:t>
            </a:r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u="sng" dirty="0"/>
              <a:t>Min. </a:t>
            </a:r>
            <a:r>
              <a:rPr lang="en-GB" sz="1600" u="sng" dirty="0" err="1"/>
              <a:t>rok</a:t>
            </a:r>
            <a:r>
              <a:rPr lang="en-GB" sz="1600" u="sng" dirty="0"/>
              <a:t> </a:t>
            </a:r>
            <a:r>
              <a:rPr lang="en-GB" sz="1600" u="sng" dirty="0" err="1"/>
              <a:t>trajanja</a:t>
            </a: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/>
              <a:t>Opozorila</a:t>
            </a:r>
            <a:r>
              <a:rPr lang="en-GB" sz="1600" dirty="0"/>
              <a:t> </a:t>
            </a:r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u="sng" dirty="0"/>
              <a:t>LOT</a:t>
            </a:r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masa/</a:t>
            </a:r>
            <a:r>
              <a:rPr lang="en-GB" sz="1600" dirty="0" err="1"/>
              <a:t>prostornina</a:t>
            </a:r>
            <a:r>
              <a:rPr lang="en-GB" sz="1600" dirty="0"/>
              <a:t> </a:t>
            </a:r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/>
              <a:t>Namen</a:t>
            </a:r>
            <a:r>
              <a:rPr lang="en-GB" sz="1600" dirty="0"/>
              <a:t> </a:t>
            </a:r>
            <a:r>
              <a:rPr lang="en-GB" sz="1600" dirty="0" err="1"/>
              <a:t>uporabe</a:t>
            </a: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/>
              <a:t>Seznam</a:t>
            </a:r>
            <a:r>
              <a:rPr lang="en-GB" sz="1600" dirty="0"/>
              <a:t> </a:t>
            </a:r>
            <a:r>
              <a:rPr lang="en-GB" sz="1600" dirty="0" err="1"/>
              <a:t>sestavin</a:t>
            </a:r>
            <a:r>
              <a:rPr lang="en-GB" sz="1600" dirty="0"/>
              <a:t> v </a:t>
            </a:r>
            <a:r>
              <a:rPr lang="en-GB" sz="1600" dirty="0" err="1"/>
              <a:t>padajočem</a:t>
            </a:r>
            <a:r>
              <a:rPr lang="en-GB" sz="1600" dirty="0"/>
              <a:t> </a:t>
            </a:r>
            <a:r>
              <a:rPr lang="en-GB" sz="1600" dirty="0" err="1"/>
              <a:t>vrstnem</a:t>
            </a:r>
            <a:r>
              <a:rPr lang="en-GB" sz="1600" dirty="0"/>
              <a:t> </a:t>
            </a:r>
            <a:r>
              <a:rPr lang="en-GB" sz="1600" dirty="0" err="1"/>
              <a:t>redu</a:t>
            </a:r>
            <a:r>
              <a:rPr lang="en-GB" sz="1600" dirty="0"/>
              <a:t> (po </a:t>
            </a:r>
            <a:r>
              <a:rPr lang="en-GB" sz="1600" dirty="0" err="1"/>
              <a:t>masi</a:t>
            </a:r>
            <a:r>
              <a:rPr lang="en-GB" sz="1600" dirty="0"/>
              <a:t>)</a:t>
            </a:r>
            <a:endParaRPr lang="en-GB" dirty="0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633CCFDB-C824-4D77-B5A6-E59290AFC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7392" y="3876659"/>
            <a:ext cx="528344" cy="604461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6E65514D-81C3-41BC-AF73-B2A6891B4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157" y="3387497"/>
            <a:ext cx="351978" cy="556126"/>
          </a:xfrm>
          <a:prstGeom prst="rect">
            <a:avLst/>
          </a:prstGeom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1AF6DAE9-AA16-41AF-B6A3-28DFEA60FF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5305" y="2200364"/>
            <a:ext cx="4762670" cy="2768611"/>
          </a:xfrm>
          <a:prstGeom prst="rect">
            <a:avLst/>
          </a:prstGeom>
          <a:ln>
            <a:solidFill>
              <a:schemeClr val="bg2"/>
            </a:solidFill>
          </a:ln>
          <a:effectLst/>
        </p:spPr>
      </p:pic>
      <p:pic>
        <p:nvPicPr>
          <p:cNvPr id="16" name="Picture 2" descr="Image result for konoplja">
            <a:extLst>
              <a:ext uri="{FF2B5EF4-FFF2-40B4-BE49-F238E27FC236}">
                <a16:creationId xmlns:a16="http://schemas.microsoft.com/office/drawing/2014/main" id="{FE661DE7-C8D6-4AFC-849B-4BE42FE014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6"/>
          <a:stretch/>
        </p:blipFill>
        <p:spPr bwMode="auto">
          <a:xfrm>
            <a:off x="464024" y="210065"/>
            <a:ext cx="771938" cy="5283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PoljeZBesedilom 14">
            <a:extLst>
              <a:ext uri="{FF2B5EF4-FFF2-40B4-BE49-F238E27FC236}">
                <a16:creationId xmlns:a16="http://schemas.microsoft.com/office/drawing/2014/main" id="{E6B1C7D0-46AB-4036-8009-B5ED02D10857}"/>
              </a:ext>
            </a:extLst>
          </p:cNvPr>
          <p:cNvSpPr txBox="1"/>
          <p:nvPr/>
        </p:nvSpPr>
        <p:spPr>
          <a:xfrm>
            <a:off x="460750" y="1827782"/>
            <a:ext cx="10935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(EU 1223/2009)</a:t>
            </a:r>
          </a:p>
        </p:txBody>
      </p:sp>
      <p:sp>
        <p:nvSpPr>
          <p:cNvPr id="17" name="PoljeZBesedilom 16">
            <a:extLst>
              <a:ext uri="{FF2B5EF4-FFF2-40B4-BE49-F238E27FC236}">
                <a16:creationId xmlns:a16="http://schemas.microsoft.com/office/drawing/2014/main" id="{84B957F1-2AFF-46D3-88F0-3F9904679A12}"/>
              </a:ext>
            </a:extLst>
          </p:cNvPr>
          <p:cNvSpPr txBox="1"/>
          <p:nvPr/>
        </p:nvSpPr>
        <p:spPr>
          <a:xfrm>
            <a:off x="7398231" y="6395825"/>
            <a:ext cx="47933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https://eur-lex.europa.eu/legal-content/SL/TXT/PDF/?uri=CELEX:32009R1223&amp;from=EN</a:t>
            </a:r>
          </a:p>
          <a:p>
            <a:pPr algn="r"/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http://www.uk.gov.si/si/delovna_podrocja/kozmeticni_proizvodi/</a:t>
            </a:r>
          </a:p>
        </p:txBody>
      </p:sp>
      <p:pic>
        <p:nvPicPr>
          <p:cNvPr id="12" name="Slika 11" descr="Slika, ki vsebuje besede besedilo, izrezek&#10;&#10;Opis je samodejno ustvarjen">
            <a:extLst>
              <a:ext uri="{FF2B5EF4-FFF2-40B4-BE49-F238E27FC236}">
                <a16:creationId xmlns:a16="http://schemas.microsoft.com/office/drawing/2014/main" id="{381D3AD1-5C26-4DD3-84F4-A5E1DBE730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222" y="376887"/>
            <a:ext cx="1518538" cy="36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261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aven povezovalnik 4">
            <a:extLst>
              <a:ext uri="{FF2B5EF4-FFF2-40B4-BE49-F238E27FC236}">
                <a16:creationId xmlns:a16="http://schemas.microsoft.com/office/drawing/2014/main" id="{3A6D3982-7B41-4E98-8367-D33469B0FB85}"/>
              </a:ext>
            </a:extLst>
          </p:cNvPr>
          <p:cNvCxnSpPr/>
          <p:nvPr/>
        </p:nvCxnSpPr>
        <p:spPr>
          <a:xfrm flipH="1">
            <a:off x="464024" y="773513"/>
            <a:ext cx="113667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0D70E19A-8305-4620-80D6-C4DFA3E4027C}"/>
              </a:ext>
            </a:extLst>
          </p:cNvPr>
          <p:cNvSpPr txBox="1"/>
          <p:nvPr/>
        </p:nvSpPr>
        <p:spPr>
          <a:xfrm>
            <a:off x="464024" y="1139588"/>
            <a:ext cx="5761515" cy="108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solidFill>
                  <a:schemeClr val="accent6">
                    <a:lumMod val="75000"/>
                  </a:schemeClr>
                </a:solidFill>
              </a:rPr>
              <a:t>ZAHTEVE</a:t>
            </a:r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 ZA </a:t>
            </a:r>
            <a:r>
              <a:rPr lang="en-GB" b="1" dirty="0" err="1">
                <a:solidFill>
                  <a:schemeClr val="accent6">
                    <a:lumMod val="75000"/>
                  </a:schemeClr>
                </a:solidFill>
              </a:rPr>
              <a:t>SUROVINE</a:t>
            </a:r>
            <a:endParaRPr lang="en-GB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GB" dirty="0"/>
          </a:p>
          <a:p>
            <a:endParaRPr lang="en-GB" dirty="0"/>
          </a:p>
          <a:p>
            <a:endParaRPr lang="en-GB" sz="1050" dirty="0"/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59C66042-7900-4B70-A4DB-A44403C77275}"/>
              </a:ext>
            </a:extLst>
          </p:cNvPr>
          <p:cNvSpPr txBox="1"/>
          <p:nvPr/>
        </p:nvSpPr>
        <p:spPr>
          <a:xfrm>
            <a:off x="460750" y="2232765"/>
            <a:ext cx="7013148" cy="3373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dirty="0"/>
              <a:t>MATERIAL SAFETY DATA SHEET (MSDS) – </a:t>
            </a:r>
            <a:r>
              <a:rPr lang="en-GB" dirty="0" err="1"/>
              <a:t>Svetovalec</a:t>
            </a:r>
            <a:r>
              <a:rPr lang="en-GB" dirty="0"/>
              <a:t> za </a:t>
            </a:r>
            <a:r>
              <a:rPr lang="en-GB" dirty="0" err="1"/>
              <a:t>kemikalije</a:t>
            </a:r>
            <a:r>
              <a:rPr lang="en-GB" dirty="0"/>
              <a:t> -&gt; Bens Consulting</a:t>
            </a:r>
          </a:p>
          <a:p>
            <a:pPr marL="539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 err="1"/>
              <a:t>Razvrstitev</a:t>
            </a:r>
            <a:r>
              <a:rPr lang="en-GB" dirty="0"/>
              <a:t> </a:t>
            </a:r>
            <a:r>
              <a:rPr lang="en-GB" dirty="0" err="1"/>
              <a:t>nevarnih</a:t>
            </a:r>
            <a:r>
              <a:rPr lang="en-GB" dirty="0"/>
              <a:t> </a:t>
            </a:r>
            <a:r>
              <a:rPr lang="en-GB" dirty="0" err="1"/>
              <a:t>kemikalij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CBD, THC, </a:t>
            </a:r>
            <a:r>
              <a:rPr lang="en-GB" dirty="0" err="1"/>
              <a:t>določene</a:t>
            </a:r>
            <a:r>
              <a:rPr lang="en-GB" dirty="0"/>
              <a:t> </a:t>
            </a:r>
            <a:r>
              <a:rPr lang="en-GB" dirty="0" err="1"/>
              <a:t>sestavine</a:t>
            </a:r>
            <a:r>
              <a:rPr lang="en-GB" dirty="0"/>
              <a:t> v </a:t>
            </a:r>
            <a:r>
              <a:rPr lang="en-GB" dirty="0" err="1"/>
              <a:t>okusih</a:t>
            </a:r>
            <a:r>
              <a:rPr lang="en-GB" dirty="0"/>
              <a:t> za e-</a:t>
            </a:r>
            <a:r>
              <a:rPr lang="en-GB" dirty="0" err="1"/>
              <a:t>tekočine</a:t>
            </a:r>
            <a:endParaRPr lang="en-GB" dirty="0"/>
          </a:p>
          <a:p>
            <a:pPr marL="539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Na </a:t>
            </a:r>
            <a:r>
              <a:rPr lang="en-GB" dirty="0" err="1"/>
              <a:t>podlagi</a:t>
            </a:r>
            <a:r>
              <a:rPr lang="en-GB" dirty="0"/>
              <a:t> </a:t>
            </a:r>
            <a:r>
              <a:rPr lang="en-GB" dirty="0" err="1"/>
              <a:t>vsebnosti</a:t>
            </a:r>
            <a:r>
              <a:rPr lang="en-GB" dirty="0"/>
              <a:t> </a:t>
            </a:r>
            <a:r>
              <a:rPr lang="en-GB" dirty="0" err="1"/>
              <a:t>posamezne</a:t>
            </a:r>
            <a:r>
              <a:rPr lang="en-GB" dirty="0"/>
              <a:t> </a:t>
            </a:r>
            <a:r>
              <a:rPr lang="en-GB" dirty="0" err="1"/>
              <a:t>snovi</a:t>
            </a:r>
            <a:r>
              <a:rPr lang="en-GB" dirty="0"/>
              <a:t> </a:t>
            </a:r>
            <a:r>
              <a:rPr lang="en-GB" dirty="0" err="1"/>
              <a:t>določitev</a:t>
            </a:r>
            <a:r>
              <a:rPr lang="en-GB" dirty="0"/>
              <a:t> </a:t>
            </a:r>
            <a:r>
              <a:rPr lang="en-GB" dirty="0" err="1"/>
              <a:t>opozorilnih</a:t>
            </a:r>
            <a:r>
              <a:rPr lang="en-GB" dirty="0"/>
              <a:t> </a:t>
            </a:r>
            <a:r>
              <a:rPr lang="en-GB" dirty="0" err="1"/>
              <a:t>besed</a:t>
            </a:r>
            <a:endParaRPr lang="en-GB" dirty="0"/>
          </a:p>
          <a:p>
            <a:pPr marL="539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 err="1"/>
              <a:t>Opis</a:t>
            </a:r>
            <a:r>
              <a:rPr lang="en-GB" dirty="0"/>
              <a:t> </a:t>
            </a:r>
            <a:r>
              <a:rPr lang="en-GB" dirty="0" err="1"/>
              <a:t>fizikalno-kemijskih</a:t>
            </a:r>
            <a:r>
              <a:rPr lang="en-GB" dirty="0"/>
              <a:t> </a:t>
            </a:r>
            <a:r>
              <a:rPr lang="en-GB" dirty="0" err="1"/>
              <a:t>lastnosti</a:t>
            </a:r>
            <a:r>
              <a:rPr lang="en-GB" dirty="0"/>
              <a:t>, </a:t>
            </a:r>
            <a:r>
              <a:rPr lang="en-GB" dirty="0" err="1"/>
              <a:t>toksičnost</a:t>
            </a:r>
            <a:r>
              <a:rPr lang="en-GB" dirty="0"/>
              <a:t>, </a:t>
            </a:r>
            <a:r>
              <a:rPr lang="en-GB" dirty="0" err="1"/>
              <a:t>ukrepanje</a:t>
            </a:r>
            <a:r>
              <a:rPr lang="en-GB" dirty="0"/>
              <a:t> </a:t>
            </a:r>
            <a:r>
              <a:rPr lang="en-GB" dirty="0" err="1"/>
              <a:t>ob</a:t>
            </a:r>
            <a:r>
              <a:rPr lang="en-GB" dirty="0"/>
              <a:t> </a:t>
            </a:r>
            <a:r>
              <a:rPr lang="en-GB" dirty="0" err="1"/>
              <a:t>izpostavljenosti</a:t>
            </a:r>
            <a:r>
              <a:rPr lang="en-GB" dirty="0"/>
              <a:t>….</a:t>
            </a:r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03CCDC49-C3D2-4965-A407-C844163F2EA2}"/>
              </a:ext>
            </a:extLst>
          </p:cNvPr>
          <p:cNvSpPr txBox="1"/>
          <p:nvPr/>
        </p:nvSpPr>
        <p:spPr>
          <a:xfrm>
            <a:off x="6873823" y="6263239"/>
            <a:ext cx="50417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http://www.uk.gov.si/si/delovna_podrocja/razvrscanje_pakiranje_in_oznacevanje_kemikalij/</a:t>
            </a:r>
          </a:p>
          <a:p>
            <a:pPr algn="r"/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https://echa.europa.eu/sl/home</a:t>
            </a:r>
          </a:p>
          <a:p>
            <a:pPr algn="r"/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https://eur-lex.europa.eu/legal-content/EN/TXT/?uri=celex:32008R1272</a:t>
            </a:r>
          </a:p>
          <a:p>
            <a:pPr algn="r"/>
            <a:endParaRPr lang="en-GB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Picture 2" descr="Image result for konoplja">
            <a:extLst>
              <a:ext uri="{FF2B5EF4-FFF2-40B4-BE49-F238E27FC236}">
                <a16:creationId xmlns:a16="http://schemas.microsoft.com/office/drawing/2014/main" id="{3DE3BB50-22D6-4481-A414-DFE66301A3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6"/>
          <a:stretch/>
        </p:blipFill>
        <p:spPr bwMode="auto">
          <a:xfrm>
            <a:off x="464024" y="210065"/>
            <a:ext cx="771938" cy="5283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oljeZBesedilom 12">
            <a:extLst>
              <a:ext uri="{FF2B5EF4-FFF2-40B4-BE49-F238E27FC236}">
                <a16:creationId xmlns:a16="http://schemas.microsoft.com/office/drawing/2014/main" id="{32C86FD0-803A-4534-9AFE-E75D52BFFAC1}"/>
              </a:ext>
            </a:extLst>
          </p:cNvPr>
          <p:cNvSpPr txBox="1"/>
          <p:nvPr/>
        </p:nvSpPr>
        <p:spPr>
          <a:xfrm>
            <a:off x="460750" y="1827782"/>
            <a:ext cx="18918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(EU 1272/2008 – CLP </a:t>
            </a:r>
            <a:r>
              <a:rPr lang="en-GB" sz="1100" dirty="0" err="1"/>
              <a:t>Uredba</a:t>
            </a:r>
            <a:r>
              <a:rPr lang="en-GB" sz="1100" dirty="0"/>
              <a:t>)</a:t>
            </a:r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843EDC15-5C87-428B-A98F-6A7FA0856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2817" y="936940"/>
            <a:ext cx="3709017" cy="5256160"/>
          </a:xfrm>
          <a:prstGeom prst="rect">
            <a:avLst/>
          </a:prstGeom>
        </p:spPr>
      </p:pic>
      <p:pic>
        <p:nvPicPr>
          <p:cNvPr id="14" name="Slika 13" descr="Slika, ki vsebuje besede besedilo, izrezek&#10;&#10;Opis je samodejno ustvarjen">
            <a:extLst>
              <a:ext uri="{FF2B5EF4-FFF2-40B4-BE49-F238E27FC236}">
                <a16:creationId xmlns:a16="http://schemas.microsoft.com/office/drawing/2014/main" id="{B64AC80F-3771-4CBD-A716-BF0AE746E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222" y="376887"/>
            <a:ext cx="1518538" cy="36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886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aven povezovalnik 4">
            <a:extLst>
              <a:ext uri="{FF2B5EF4-FFF2-40B4-BE49-F238E27FC236}">
                <a16:creationId xmlns:a16="http://schemas.microsoft.com/office/drawing/2014/main" id="{3A6D3982-7B41-4E98-8367-D33469B0FB85}"/>
              </a:ext>
            </a:extLst>
          </p:cNvPr>
          <p:cNvCxnSpPr/>
          <p:nvPr/>
        </p:nvCxnSpPr>
        <p:spPr>
          <a:xfrm flipH="1">
            <a:off x="464024" y="773513"/>
            <a:ext cx="113667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0D70E19A-8305-4620-80D6-C4DFA3E4027C}"/>
              </a:ext>
            </a:extLst>
          </p:cNvPr>
          <p:cNvSpPr txBox="1"/>
          <p:nvPr/>
        </p:nvSpPr>
        <p:spPr>
          <a:xfrm>
            <a:off x="464024" y="1139588"/>
            <a:ext cx="5761515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ZAHTEVE ZA </a:t>
            </a:r>
            <a:r>
              <a:rPr lang="en-GB" b="1" dirty="0" err="1">
                <a:solidFill>
                  <a:schemeClr val="accent6">
                    <a:lumMod val="75000"/>
                  </a:schemeClr>
                </a:solidFill>
              </a:rPr>
              <a:t>ŽIVILA</a:t>
            </a:r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 IN PREHRANSKA DOPOLNILA</a:t>
            </a:r>
          </a:p>
          <a:p>
            <a:endParaRPr lang="en-GB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GB" sz="1050" dirty="0"/>
          </a:p>
        </p:txBody>
      </p:sp>
      <p:sp>
        <p:nvSpPr>
          <p:cNvPr id="7" name="PoljeZBesedilom 6">
            <a:extLst>
              <a:ext uri="{FF2B5EF4-FFF2-40B4-BE49-F238E27FC236}">
                <a16:creationId xmlns:a16="http://schemas.microsoft.com/office/drawing/2014/main" id="{D1B9BB96-2BD0-4DC9-8B1F-9A68693E0DE9}"/>
              </a:ext>
            </a:extLst>
          </p:cNvPr>
          <p:cNvSpPr txBox="1"/>
          <p:nvPr/>
        </p:nvSpPr>
        <p:spPr>
          <a:xfrm>
            <a:off x="464025" y="1970595"/>
            <a:ext cx="10032682" cy="3927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dirty="0"/>
              <a:t>REGISTRACIJA ŽIVILSKEGA OBRATA ZA </a:t>
            </a:r>
            <a:r>
              <a:rPr lang="en-GB" dirty="0" err="1">
                <a:solidFill>
                  <a:schemeClr val="accent6"/>
                </a:solidFill>
              </a:rPr>
              <a:t>ŽIVILA</a:t>
            </a:r>
            <a:r>
              <a:rPr lang="en-GB" dirty="0">
                <a:solidFill>
                  <a:schemeClr val="accent6"/>
                </a:solidFill>
              </a:rPr>
              <a:t> -&gt; UVHVVR</a:t>
            </a:r>
          </a:p>
          <a:p>
            <a:pPr marL="539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/>
              <a:t>predelava</a:t>
            </a:r>
            <a:r>
              <a:rPr lang="en-GB" sz="1600" dirty="0"/>
              <a:t>, </a:t>
            </a:r>
            <a:r>
              <a:rPr lang="en-GB" sz="1600" dirty="0" err="1"/>
              <a:t>izdelava</a:t>
            </a:r>
            <a:r>
              <a:rPr lang="en-GB" sz="1600" dirty="0"/>
              <a:t>, </a:t>
            </a:r>
            <a:r>
              <a:rPr lang="en-GB" sz="1600" dirty="0" err="1"/>
              <a:t>priprava</a:t>
            </a:r>
            <a:r>
              <a:rPr lang="en-GB" sz="1600" dirty="0"/>
              <a:t>, </a:t>
            </a:r>
            <a:r>
              <a:rPr lang="en-GB" sz="1600" dirty="0" err="1"/>
              <a:t>obdelava</a:t>
            </a:r>
            <a:r>
              <a:rPr lang="en-GB" sz="1600" dirty="0"/>
              <a:t>, </a:t>
            </a:r>
            <a:r>
              <a:rPr lang="en-GB" sz="1600" dirty="0" err="1"/>
              <a:t>pakiranje</a:t>
            </a:r>
            <a:r>
              <a:rPr lang="en-GB" sz="1600" dirty="0"/>
              <a:t>, </a:t>
            </a:r>
            <a:r>
              <a:rPr lang="en-GB" sz="1600" dirty="0" err="1"/>
              <a:t>skladiščenje</a:t>
            </a:r>
            <a:r>
              <a:rPr lang="en-GB" sz="1600" dirty="0"/>
              <a:t>, </a:t>
            </a:r>
            <a:r>
              <a:rPr lang="en-GB" sz="1600" dirty="0" err="1"/>
              <a:t>uvoz</a:t>
            </a:r>
            <a:r>
              <a:rPr lang="en-GB" sz="1600" dirty="0"/>
              <a:t>,  </a:t>
            </a:r>
            <a:r>
              <a:rPr lang="en-GB" sz="1600" dirty="0" err="1"/>
              <a:t>posredništvo</a:t>
            </a:r>
            <a:r>
              <a:rPr lang="en-GB" sz="1600" dirty="0"/>
              <a:t>, </a:t>
            </a:r>
            <a:r>
              <a:rPr lang="en-GB" sz="1600" dirty="0" err="1"/>
              <a:t>veleprodaja</a:t>
            </a:r>
            <a:r>
              <a:rPr lang="en-GB" sz="1600" dirty="0"/>
              <a:t>, </a:t>
            </a:r>
            <a:r>
              <a:rPr lang="en-GB" sz="1600" dirty="0" err="1"/>
              <a:t>maloprodaja</a:t>
            </a:r>
            <a:endParaRPr lang="en-GB" sz="16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dirty="0"/>
              <a:t> REGISTRACIJA ŽIVILSKEGA OBRATA ZA </a:t>
            </a:r>
            <a:r>
              <a:rPr lang="en-GB" dirty="0">
                <a:solidFill>
                  <a:schemeClr val="accent2"/>
                </a:solidFill>
              </a:rPr>
              <a:t>PREHRANSKA </a:t>
            </a:r>
            <a:r>
              <a:rPr lang="en-GB" dirty="0" err="1">
                <a:solidFill>
                  <a:schemeClr val="accent2"/>
                </a:solidFill>
              </a:rPr>
              <a:t>DOPOLNILA</a:t>
            </a:r>
            <a:r>
              <a:rPr lang="en-GB" dirty="0">
                <a:solidFill>
                  <a:schemeClr val="accent2"/>
                </a:solidFill>
              </a:rPr>
              <a:t> -&gt; ZIRS</a:t>
            </a:r>
          </a:p>
          <a:p>
            <a:pPr marL="539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/>
              <a:t>katera</a:t>
            </a:r>
            <a:r>
              <a:rPr lang="en-GB" sz="1600" dirty="0"/>
              <a:t> </a:t>
            </a:r>
            <a:r>
              <a:rPr lang="en-GB" sz="1600" dirty="0" err="1"/>
              <a:t>koli</a:t>
            </a:r>
            <a:r>
              <a:rPr lang="en-GB" sz="1600" dirty="0"/>
              <a:t> </a:t>
            </a:r>
            <a:r>
              <a:rPr lang="en-GB" sz="1600" dirty="0" err="1"/>
              <a:t>aktivnost</a:t>
            </a:r>
            <a:endParaRPr lang="en-GB" sz="16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dirty="0"/>
              <a:t>HACCP NAČRT - </a:t>
            </a:r>
            <a:r>
              <a:rPr lang="en-GB" dirty="0" err="1"/>
              <a:t>Načrt</a:t>
            </a:r>
            <a:r>
              <a:rPr lang="en-GB" dirty="0"/>
              <a:t> </a:t>
            </a:r>
            <a:r>
              <a:rPr lang="en-GB" dirty="0" err="1"/>
              <a:t>analize</a:t>
            </a:r>
            <a:r>
              <a:rPr lang="en-GB" dirty="0"/>
              <a:t> </a:t>
            </a:r>
            <a:r>
              <a:rPr lang="en-GB" dirty="0" err="1"/>
              <a:t>tveganja</a:t>
            </a:r>
            <a:r>
              <a:rPr lang="en-GB" dirty="0"/>
              <a:t> </a:t>
            </a:r>
            <a:r>
              <a:rPr lang="en-GB" dirty="0" err="1"/>
              <a:t>kritičnih</a:t>
            </a:r>
            <a:r>
              <a:rPr lang="en-GB" dirty="0"/>
              <a:t> </a:t>
            </a:r>
            <a:r>
              <a:rPr lang="en-GB" dirty="0" err="1"/>
              <a:t>kontrolnih</a:t>
            </a:r>
            <a:r>
              <a:rPr lang="en-GB" dirty="0"/>
              <a:t> </a:t>
            </a:r>
            <a:r>
              <a:rPr lang="en-GB" dirty="0" err="1"/>
              <a:t>točk</a:t>
            </a:r>
            <a:r>
              <a:rPr lang="en-GB" dirty="0"/>
              <a:t> -&gt; Katja (Quality Dep.)</a:t>
            </a:r>
            <a:endParaRPr lang="en-GB" sz="11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/>
              <a:t>Splošne</a:t>
            </a:r>
            <a:r>
              <a:rPr lang="en-GB" sz="1600" dirty="0"/>
              <a:t> </a:t>
            </a:r>
            <a:r>
              <a:rPr lang="en-GB" sz="1600" dirty="0" err="1"/>
              <a:t>higienske</a:t>
            </a:r>
            <a:r>
              <a:rPr lang="en-GB" sz="1600" dirty="0"/>
              <a:t> </a:t>
            </a:r>
            <a:r>
              <a:rPr lang="en-GB" sz="1600" dirty="0" err="1"/>
              <a:t>zahteve</a:t>
            </a: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/>
              <a:t>Postopki</a:t>
            </a:r>
            <a:r>
              <a:rPr lang="en-GB" sz="1600" dirty="0"/>
              <a:t>, </a:t>
            </a:r>
            <a:r>
              <a:rPr lang="en-GB" sz="1600" dirty="0" err="1"/>
              <a:t>ki</a:t>
            </a:r>
            <a:r>
              <a:rPr lang="en-GB" sz="1600" dirty="0"/>
              <a:t> </a:t>
            </a:r>
            <a:r>
              <a:rPr lang="en-GB" sz="1600" dirty="0" err="1"/>
              <a:t>temeljijo</a:t>
            </a:r>
            <a:r>
              <a:rPr lang="en-GB" sz="1600" dirty="0"/>
              <a:t> </a:t>
            </a:r>
            <a:r>
              <a:rPr lang="en-GB" sz="1600" dirty="0" err="1"/>
              <a:t>na</a:t>
            </a:r>
            <a:r>
              <a:rPr lang="en-GB" sz="1600" dirty="0"/>
              <a:t> </a:t>
            </a:r>
            <a:r>
              <a:rPr lang="en-GB" sz="1600" dirty="0" err="1"/>
              <a:t>načelih</a:t>
            </a:r>
            <a:r>
              <a:rPr lang="en-GB" sz="1600" dirty="0"/>
              <a:t> HACCP</a:t>
            </a:r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/>
              <a:t>Sledljivost</a:t>
            </a: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/>
              <a:t>Umik</a:t>
            </a:r>
            <a:r>
              <a:rPr lang="en-GB" sz="1600" dirty="0"/>
              <a:t>/</a:t>
            </a:r>
            <a:r>
              <a:rPr lang="en-GB" sz="1600" dirty="0" err="1"/>
              <a:t>odpoklic</a:t>
            </a: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8" name="Picture 2" descr="Image result for konoplja">
            <a:extLst>
              <a:ext uri="{FF2B5EF4-FFF2-40B4-BE49-F238E27FC236}">
                <a16:creationId xmlns:a16="http://schemas.microsoft.com/office/drawing/2014/main" id="{C5039C2B-A330-4D1A-8429-BBB7B11CE7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6"/>
          <a:stretch/>
        </p:blipFill>
        <p:spPr bwMode="auto">
          <a:xfrm>
            <a:off x="464024" y="210065"/>
            <a:ext cx="771938" cy="5283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ravokotnik 10">
            <a:extLst>
              <a:ext uri="{FF2B5EF4-FFF2-40B4-BE49-F238E27FC236}">
                <a16:creationId xmlns:a16="http://schemas.microsoft.com/office/drawing/2014/main" id="{03D43A75-0F99-4ABF-A4A1-FFBB0B6CC74E}"/>
              </a:ext>
            </a:extLst>
          </p:cNvPr>
          <p:cNvSpPr/>
          <p:nvPr/>
        </p:nvSpPr>
        <p:spPr>
          <a:xfrm>
            <a:off x="6886135" y="6226433"/>
            <a:ext cx="508361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https://eur-lex.europa.eu/legal-content/SL/TXT/PDF/?uri=CELEX:32004R0852&amp;from=EN</a:t>
            </a:r>
          </a:p>
          <a:p>
            <a:pPr algn="r"/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http://www.uvhvvr.gov.si/si/delovna_podrocja/zivila/registracija_zivilskega_obrata/</a:t>
            </a:r>
          </a:p>
          <a:p>
            <a:pPr algn="r"/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http://www.zi.gov.si/si/storitve/gospodarski_subjekti/registracija_zivilskih_obratov/</a:t>
            </a:r>
          </a:p>
        </p:txBody>
      </p:sp>
      <p:sp>
        <p:nvSpPr>
          <p:cNvPr id="13" name="PoljeZBesedilom 12">
            <a:extLst>
              <a:ext uri="{FF2B5EF4-FFF2-40B4-BE49-F238E27FC236}">
                <a16:creationId xmlns:a16="http://schemas.microsoft.com/office/drawing/2014/main" id="{BD9A3C20-D261-4F31-8218-BA1FD4D28031}"/>
              </a:ext>
            </a:extLst>
          </p:cNvPr>
          <p:cNvSpPr txBox="1"/>
          <p:nvPr/>
        </p:nvSpPr>
        <p:spPr>
          <a:xfrm>
            <a:off x="460750" y="1827782"/>
            <a:ext cx="102143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(EU 852/2004)</a:t>
            </a:r>
          </a:p>
        </p:txBody>
      </p:sp>
      <p:pic>
        <p:nvPicPr>
          <p:cNvPr id="9" name="Slika 8" descr="Slika, ki vsebuje besede besedilo, izrezek&#10;&#10;Opis je samodejno ustvarjen">
            <a:extLst>
              <a:ext uri="{FF2B5EF4-FFF2-40B4-BE49-F238E27FC236}">
                <a16:creationId xmlns:a16="http://schemas.microsoft.com/office/drawing/2014/main" id="{CE2512EB-B475-4E7A-B4FE-9EA537BC49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222" y="376887"/>
            <a:ext cx="1518538" cy="36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398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jeZBesedilom 6">
            <a:extLst>
              <a:ext uri="{FF2B5EF4-FFF2-40B4-BE49-F238E27FC236}">
                <a16:creationId xmlns:a16="http://schemas.microsoft.com/office/drawing/2014/main" id="{D1B9BB96-2BD0-4DC9-8B1F-9A68693E0DE9}"/>
              </a:ext>
            </a:extLst>
          </p:cNvPr>
          <p:cNvSpPr txBox="1"/>
          <p:nvPr/>
        </p:nvSpPr>
        <p:spPr>
          <a:xfrm>
            <a:off x="464024" y="1970595"/>
            <a:ext cx="9371175" cy="565231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dirty="0" err="1"/>
              <a:t>OZNAČEVANJE</a:t>
            </a:r>
            <a:r>
              <a:rPr lang="en-GB" dirty="0"/>
              <a:t> </a:t>
            </a:r>
            <a:r>
              <a:rPr lang="en-GB" i="1" dirty="0"/>
              <a:t>–&gt; </a:t>
            </a:r>
            <a:r>
              <a:rPr lang="en-GB" i="1" dirty="0" err="1"/>
              <a:t>Martina&amp;Katja</a:t>
            </a:r>
            <a:r>
              <a:rPr lang="en-GB" i="1" dirty="0"/>
              <a:t> </a:t>
            </a:r>
            <a:endParaRPr lang="en-GB" dirty="0"/>
          </a:p>
          <a:p>
            <a:pPr>
              <a:lnSpc>
                <a:spcPct val="150000"/>
              </a:lnSpc>
            </a:pPr>
            <a:r>
              <a:rPr lang="en-GB" i="1" dirty="0"/>
              <a:t>      </a:t>
            </a:r>
            <a:r>
              <a:rPr lang="en-GB" i="1" u="sng" dirty="0" err="1"/>
              <a:t>2°ovojnina</a:t>
            </a:r>
            <a:br>
              <a:rPr lang="en-GB" dirty="0"/>
            </a:br>
            <a:endParaRPr lang="en-GB" sz="1200" u="sng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u="sng" dirty="0" err="1"/>
              <a:t>Ime</a:t>
            </a:r>
            <a:r>
              <a:rPr lang="en-GB" sz="1600" u="sng" dirty="0"/>
              <a:t> </a:t>
            </a:r>
            <a:r>
              <a:rPr lang="en-GB" sz="1600" u="sng" dirty="0" err="1"/>
              <a:t>izdelka</a:t>
            </a:r>
            <a:endParaRPr lang="en-GB" sz="1600" u="sng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/>
              <a:t>Sestava</a:t>
            </a: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PDV (</a:t>
            </a:r>
            <a:r>
              <a:rPr lang="en-GB" sz="1600" dirty="0" err="1"/>
              <a:t>Priporočen</a:t>
            </a:r>
            <a:r>
              <a:rPr lang="en-GB" sz="1600" dirty="0"/>
              <a:t> Dnevni </a:t>
            </a:r>
            <a:r>
              <a:rPr lang="en-GB" sz="1600" dirty="0" err="1"/>
              <a:t>Vnos</a:t>
            </a:r>
            <a:r>
              <a:rPr lang="en-GB" sz="1600" dirty="0"/>
              <a:t>)</a:t>
            </a:r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/>
              <a:t>Navodila</a:t>
            </a:r>
            <a:r>
              <a:rPr lang="en-GB" sz="1600" dirty="0"/>
              <a:t> za </a:t>
            </a:r>
            <a:r>
              <a:rPr lang="en-GB" sz="1600" dirty="0" err="1"/>
              <a:t>uporabo</a:t>
            </a: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/>
              <a:t>Alergeni</a:t>
            </a:r>
            <a:r>
              <a:rPr lang="en-GB" sz="1600" dirty="0"/>
              <a:t> (</a:t>
            </a:r>
            <a:r>
              <a:rPr lang="en-GB" sz="1600" dirty="0" err="1"/>
              <a:t>če</a:t>
            </a:r>
            <a:r>
              <a:rPr lang="en-GB" sz="1600" dirty="0"/>
              <a:t> so </a:t>
            </a:r>
            <a:r>
              <a:rPr lang="en-GB" sz="1600" dirty="0" err="1"/>
              <a:t>prisotni</a:t>
            </a:r>
            <a:r>
              <a:rPr lang="en-GB" sz="1600" dirty="0"/>
              <a:t>)</a:t>
            </a:r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u="sng" dirty="0"/>
              <a:t>Rok </a:t>
            </a:r>
            <a:r>
              <a:rPr lang="en-GB" sz="1600" u="sng" dirty="0" err="1"/>
              <a:t>trajanja</a:t>
            </a:r>
            <a:endParaRPr lang="en-GB" sz="1600" u="sng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u="sng" dirty="0"/>
              <a:t>LOT</a:t>
            </a: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/>
              <a:t>Neto</a:t>
            </a:r>
            <a:r>
              <a:rPr lang="en-GB" sz="1600" dirty="0"/>
              <a:t> </a:t>
            </a:r>
            <a:r>
              <a:rPr lang="en-GB" sz="1600" dirty="0" err="1"/>
              <a:t>količina</a:t>
            </a: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/>
              <a:t>Količina</a:t>
            </a:r>
            <a:r>
              <a:rPr lang="en-GB" sz="1600" dirty="0"/>
              <a:t> </a:t>
            </a:r>
            <a:r>
              <a:rPr lang="en-GB" sz="1600" dirty="0" err="1"/>
              <a:t>nekaterih</a:t>
            </a:r>
            <a:r>
              <a:rPr lang="en-GB" sz="1600" dirty="0"/>
              <a:t> </a:t>
            </a:r>
            <a:r>
              <a:rPr lang="en-GB" sz="1600" dirty="0" err="1"/>
              <a:t>sestavin</a:t>
            </a: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/>
              <a:t>Pogoji</a:t>
            </a:r>
            <a:r>
              <a:rPr lang="en-GB" sz="1600" dirty="0"/>
              <a:t> </a:t>
            </a:r>
            <a:r>
              <a:rPr lang="en-GB" sz="1600" dirty="0" err="1"/>
              <a:t>shranjevanja</a:t>
            </a:r>
            <a:endParaRPr lang="en-GB" sz="1600" dirty="0"/>
          </a:p>
          <a:p>
            <a:pPr marL="539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/>
              <a:t>Nosilec</a:t>
            </a:r>
            <a:r>
              <a:rPr lang="en-GB" sz="1600" dirty="0"/>
              <a:t> </a:t>
            </a:r>
            <a:r>
              <a:rPr lang="en-GB" sz="1600" dirty="0" err="1"/>
              <a:t>živilske</a:t>
            </a:r>
            <a:r>
              <a:rPr lang="en-GB" sz="1600" dirty="0"/>
              <a:t> </a:t>
            </a:r>
            <a:r>
              <a:rPr lang="en-GB" sz="1600" dirty="0" err="1"/>
              <a:t>dejavnosti</a:t>
            </a:r>
            <a:r>
              <a:rPr lang="en-GB" sz="1600" dirty="0"/>
              <a:t> </a:t>
            </a:r>
          </a:p>
          <a:p>
            <a:pPr marL="539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/>
              <a:t>Poreklo</a:t>
            </a:r>
            <a:r>
              <a:rPr lang="en-GB" sz="1600" dirty="0"/>
              <a:t>/</a:t>
            </a:r>
            <a:r>
              <a:rPr lang="en-GB" sz="1600" dirty="0" err="1"/>
              <a:t>država</a:t>
            </a:r>
            <a:r>
              <a:rPr lang="en-GB" sz="1600" dirty="0"/>
              <a:t> </a:t>
            </a:r>
            <a:r>
              <a:rPr lang="en-GB" sz="1600" dirty="0" err="1"/>
              <a:t>izvora</a:t>
            </a:r>
            <a:endParaRPr lang="en-GB" sz="1600" dirty="0"/>
          </a:p>
          <a:p>
            <a:pPr marL="539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/>
              <a:t>Hranilna</a:t>
            </a:r>
            <a:r>
              <a:rPr lang="en-GB" sz="1600" dirty="0"/>
              <a:t> </a:t>
            </a:r>
            <a:r>
              <a:rPr lang="en-GB" sz="1600" dirty="0" err="1"/>
              <a:t>vrednost</a:t>
            </a: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dirty="0"/>
          </a:p>
        </p:txBody>
      </p:sp>
      <p:cxnSp>
        <p:nvCxnSpPr>
          <p:cNvPr id="5" name="Raven povezovalnik 4">
            <a:extLst>
              <a:ext uri="{FF2B5EF4-FFF2-40B4-BE49-F238E27FC236}">
                <a16:creationId xmlns:a16="http://schemas.microsoft.com/office/drawing/2014/main" id="{3A6D3982-7B41-4E98-8367-D33469B0FB85}"/>
              </a:ext>
            </a:extLst>
          </p:cNvPr>
          <p:cNvCxnSpPr/>
          <p:nvPr/>
        </p:nvCxnSpPr>
        <p:spPr>
          <a:xfrm flipH="1">
            <a:off x="464024" y="773513"/>
            <a:ext cx="113667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0D70E19A-8305-4620-80D6-C4DFA3E4027C}"/>
              </a:ext>
            </a:extLst>
          </p:cNvPr>
          <p:cNvSpPr txBox="1"/>
          <p:nvPr/>
        </p:nvSpPr>
        <p:spPr>
          <a:xfrm>
            <a:off x="464024" y="1139588"/>
            <a:ext cx="5761515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solidFill>
                  <a:schemeClr val="accent6">
                    <a:lumMod val="75000"/>
                  </a:schemeClr>
                </a:solidFill>
              </a:rPr>
              <a:t>ZAHTEVE</a:t>
            </a:r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 ZA </a:t>
            </a:r>
            <a:r>
              <a:rPr lang="en-GB" b="1" dirty="0" err="1">
                <a:solidFill>
                  <a:schemeClr val="accent6">
                    <a:lumMod val="75000"/>
                  </a:schemeClr>
                </a:solidFill>
              </a:rPr>
              <a:t>ŽIVILA</a:t>
            </a:r>
            <a:endParaRPr lang="en-GB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GB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GB" sz="1050" dirty="0"/>
          </a:p>
        </p:txBody>
      </p:sp>
      <p:sp>
        <p:nvSpPr>
          <p:cNvPr id="3" name="Pravokotnik 2">
            <a:extLst>
              <a:ext uri="{FF2B5EF4-FFF2-40B4-BE49-F238E27FC236}">
                <a16:creationId xmlns:a16="http://schemas.microsoft.com/office/drawing/2014/main" id="{D37D3209-BE57-45EB-9C61-CC971C6215F7}"/>
              </a:ext>
            </a:extLst>
          </p:cNvPr>
          <p:cNvSpPr/>
          <p:nvPr/>
        </p:nvSpPr>
        <p:spPr>
          <a:xfrm>
            <a:off x="6970543" y="6348186"/>
            <a:ext cx="4999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https://eur-lex.europa.eu/legal-content/SL/TXT/PDF/?uri=CELEX:32011R1169&amp;from=SL</a:t>
            </a:r>
          </a:p>
          <a:p>
            <a:pPr algn="r"/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http://www.uvhvvr.gov.si/si/delovna_podrocja/zivila/oznacevanje_zivil/</a:t>
            </a:r>
          </a:p>
        </p:txBody>
      </p: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365EAF69-9E71-4369-8919-920018029651}"/>
              </a:ext>
            </a:extLst>
          </p:cNvPr>
          <p:cNvSpPr txBox="1"/>
          <p:nvPr/>
        </p:nvSpPr>
        <p:spPr>
          <a:xfrm>
            <a:off x="9162722" y="2502281"/>
            <a:ext cx="2565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u="sng" dirty="0"/>
              <a:t>1° </a:t>
            </a:r>
            <a:r>
              <a:rPr lang="en-GB" i="1" u="sng" dirty="0" err="1"/>
              <a:t>ovojnina</a:t>
            </a:r>
            <a:r>
              <a:rPr lang="en-GB" i="1" dirty="0"/>
              <a:t>: </a:t>
            </a:r>
            <a:r>
              <a:rPr lang="en-GB" dirty="0"/>
              <a:t>“</a:t>
            </a:r>
            <a:r>
              <a:rPr lang="en-GB" dirty="0" err="1"/>
              <a:t>brez</a:t>
            </a:r>
            <a:r>
              <a:rPr lang="en-GB" dirty="0"/>
              <a:t> </a:t>
            </a:r>
            <a:r>
              <a:rPr lang="en-GB" dirty="0" err="1"/>
              <a:t>pravil</a:t>
            </a:r>
            <a:r>
              <a:rPr lang="en-GB" dirty="0"/>
              <a:t>” </a:t>
            </a: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D6D6AC02-55C9-497A-AC12-E2BE4BFF3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532" y="3018334"/>
            <a:ext cx="1891634" cy="2428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Image result for konoplja">
            <a:extLst>
              <a:ext uri="{FF2B5EF4-FFF2-40B4-BE49-F238E27FC236}">
                <a16:creationId xmlns:a16="http://schemas.microsoft.com/office/drawing/2014/main" id="{A951789F-E5CC-48E2-9C92-127DAE66CE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6"/>
          <a:stretch/>
        </p:blipFill>
        <p:spPr bwMode="auto">
          <a:xfrm>
            <a:off x="464024" y="210065"/>
            <a:ext cx="771938" cy="5283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15C153B2-F922-46DB-BDE6-E298AD4183CC}"/>
              </a:ext>
            </a:extLst>
          </p:cNvPr>
          <p:cNvSpPr txBox="1"/>
          <p:nvPr/>
        </p:nvSpPr>
        <p:spPr>
          <a:xfrm>
            <a:off x="460750" y="1827782"/>
            <a:ext cx="10935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(EU 1169/2011)</a:t>
            </a:r>
          </a:p>
        </p:txBody>
      </p:sp>
      <p:pic>
        <p:nvPicPr>
          <p:cNvPr id="13" name="Slika 12" descr="Slika, ki vsebuje besede besedilo, izrezek&#10;&#10;Opis je samodejno ustvarjen">
            <a:extLst>
              <a:ext uri="{FF2B5EF4-FFF2-40B4-BE49-F238E27FC236}">
                <a16:creationId xmlns:a16="http://schemas.microsoft.com/office/drawing/2014/main" id="{8AE4CBEC-DA1C-4E52-B188-01EDBACA67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222" y="376887"/>
            <a:ext cx="1518538" cy="36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332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jeZBesedilom 6">
            <a:extLst>
              <a:ext uri="{FF2B5EF4-FFF2-40B4-BE49-F238E27FC236}">
                <a16:creationId xmlns:a16="http://schemas.microsoft.com/office/drawing/2014/main" id="{D1B9BB96-2BD0-4DC9-8B1F-9A68693E0DE9}"/>
              </a:ext>
            </a:extLst>
          </p:cNvPr>
          <p:cNvSpPr txBox="1"/>
          <p:nvPr/>
        </p:nvSpPr>
        <p:spPr>
          <a:xfrm>
            <a:off x="464024" y="1970595"/>
            <a:ext cx="9176775" cy="565231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dirty="0" err="1"/>
              <a:t>OZNAČEVANJE</a:t>
            </a:r>
            <a:r>
              <a:rPr lang="en-GB" dirty="0"/>
              <a:t> –&gt;</a:t>
            </a:r>
            <a:r>
              <a:rPr lang="en-GB" i="1" dirty="0"/>
              <a:t> </a:t>
            </a:r>
            <a:r>
              <a:rPr lang="en-GB" i="1" dirty="0" err="1"/>
              <a:t>Martina&amp;Katja</a:t>
            </a:r>
            <a:r>
              <a:rPr lang="en-GB" i="1" dirty="0"/>
              <a:t> </a:t>
            </a:r>
            <a:br>
              <a:rPr lang="en-GB" dirty="0"/>
            </a:br>
            <a:endParaRPr lang="en-GB" sz="12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u="sng" dirty="0" err="1"/>
              <a:t>Ime</a:t>
            </a:r>
            <a:r>
              <a:rPr lang="en-GB" sz="1600" u="sng" dirty="0"/>
              <a:t> </a:t>
            </a:r>
            <a:r>
              <a:rPr lang="en-GB" sz="1600" u="sng" dirty="0" err="1"/>
              <a:t>izdelka</a:t>
            </a:r>
            <a:endParaRPr lang="en-GB" sz="1600" u="sng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/>
              <a:t>Sestava</a:t>
            </a: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PDV (</a:t>
            </a:r>
            <a:r>
              <a:rPr lang="en-GB" sz="1600" dirty="0" err="1"/>
              <a:t>Priporočen</a:t>
            </a:r>
            <a:r>
              <a:rPr lang="en-GB" sz="1600" dirty="0"/>
              <a:t> Dnevni </a:t>
            </a:r>
            <a:r>
              <a:rPr lang="en-GB" sz="1600" dirty="0" err="1"/>
              <a:t>Vnos</a:t>
            </a:r>
            <a:r>
              <a:rPr lang="en-GB" sz="1600" dirty="0"/>
              <a:t>)</a:t>
            </a:r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/>
              <a:t>Navodila</a:t>
            </a:r>
            <a:r>
              <a:rPr lang="en-GB" sz="1600" dirty="0"/>
              <a:t> za </a:t>
            </a:r>
            <a:r>
              <a:rPr lang="en-GB" sz="1600" dirty="0" err="1"/>
              <a:t>uporabo</a:t>
            </a: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/>
              <a:t>Alergeni</a:t>
            </a:r>
            <a:r>
              <a:rPr lang="en-GB" sz="1600" dirty="0"/>
              <a:t> (</a:t>
            </a:r>
            <a:r>
              <a:rPr lang="en-GB" sz="1600" dirty="0" err="1"/>
              <a:t>če</a:t>
            </a:r>
            <a:r>
              <a:rPr lang="en-GB" sz="1600" dirty="0"/>
              <a:t> so </a:t>
            </a:r>
            <a:r>
              <a:rPr lang="en-GB" sz="1600" dirty="0" err="1"/>
              <a:t>prisotni</a:t>
            </a:r>
            <a:r>
              <a:rPr lang="en-GB" sz="1600" dirty="0"/>
              <a:t>)</a:t>
            </a:r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u="sng" dirty="0"/>
              <a:t>Rok </a:t>
            </a:r>
            <a:r>
              <a:rPr lang="en-GB" sz="1600" u="sng" dirty="0" err="1"/>
              <a:t>trajanja</a:t>
            </a:r>
            <a:endParaRPr lang="en-GB" sz="1600" u="sng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u="sng" dirty="0"/>
              <a:t>LOT</a:t>
            </a:r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/>
              <a:t>Neto</a:t>
            </a:r>
            <a:r>
              <a:rPr lang="en-GB" sz="1600" dirty="0"/>
              <a:t> </a:t>
            </a:r>
            <a:r>
              <a:rPr lang="en-GB" sz="1600" dirty="0" err="1"/>
              <a:t>količina</a:t>
            </a: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/>
              <a:t>Količina</a:t>
            </a:r>
            <a:r>
              <a:rPr lang="en-GB" sz="1600" dirty="0"/>
              <a:t> </a:t>
            </a:r>
            <a:r>
              <a:rPr lang="en-GB" sz="1600" dirty="0" err="1"/>
              <a:t>nekaterih</a:t>
            </a:r>
            <a:r>
              <a:rPr lang="en-GB" sz="1600" dirty="0"/>
              <a:t> </a:t>
            </a:r>
            <a:r>
              <a:rPr lang="en-GB" sz="1600" dirty="0" err="1"/>
              <a:t>sestavin</a:t>
            </a: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/>
              <a:t>Pogoji</a:t>
            </a:r>
            <a:r>
              <a:rPr lang="en-GB" sz="1600" dirty="0"/>
              <a:t> </a:t>
            </a:r>
            <a:r>
              <a:rPr lang="en-GB" sz="1600" dirty="0" err="1"/>
              <a:t>shranjevanja</a:t>
            </a: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/>
              <a:t>Nosilec</a:t>
            </a:r>
            <a:r>
              <a:rPr lang="en-GB" sz="1600" dirty="0"/>
              <a:t> </a:t>
            </a:r>
            <a:r>
              <a:rPr lang="en-GB" sz="1600" dirty="0" err="1"/>
              <a:t>živilske</a:t>
            </a:r>
            <a:r>
              <a:rPr lang="en-GB" sz="1600" dirty="0"/>
              <a:t> </a:t>
            </a:r>
            <a:r>
              <a:rPr lang="en-GB" sz="1600" dirty="0" err="1"/>
              <a:t>dejavnosti</a:t>
            </a:r>
            <a:r>
              <a:rPr lang="en-GB" sz="1600" dirty="0"/>
              <a:t> </a:t>
            </a:r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/>
              <a:t>Poreklo</a:t>
            </a:r>
            <a:r>
              <a:rPr lang="en-GB" sz="1600" dirty="0"/>
              <a:t>/</a:t>
            </a:r>
            <a:r>
              <a:rPr lang="en-GB" sz="1600" dirty="0" err="1"/>
              <a:t>država</a:t>
            </a:r>
            <a:r>
              <a:rPr lang="en-GB" sz="1600" dirty="0"/>
              <a:t> </a:t>
            </a:r>
            <a:r>
              <a:rPr lang="en-GB" sz="1600" dirty="0" err="1"/>
              <a:t>izvora</a:t>
            </a:r>
            <a:endParaRPr lang="en-GB" sz="1600" dirty="0"/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rgbClr val="C00000"/>
                </a:solidFill>
              </a:rPr>
              <a:t>Navedba</a:t>
            </a:r>
            <a:r>
              <a:rPr lang="en-GB" sz="1600" dirty="0">
                <a:solidFill>
                  <a:srgbClr val="C00000"/>
                </a:solidFill>
              </a:rPr>
              <a:t>: “</a:t>
            </a:r>
            <a:r>
              <a:rPr lang="en-GB" sz="1600" dirty="0" err="1">
                <a:solidFill>
                  <a:srgbClr val="C00000"/>
                </a:solidFill>
              </a:rPr>
              <a:t>Prehransko</a:t>
            </a:r>
            <a:r>
              <a:rPr lang="en-GB" sz="1600" dirty="0">
                <a:solidFill>
                  <a:srgbClr val="C00000"/>
                </a:solidFill>
              </a:rPr>
              <a:t> </a:t>
            </a:r>
            <a:r>
              <a:rPr lang="en-GB" sz="1600" dirty="0" err="1">
                <a:solidFill>
                  <a:srgbClr val="C00000"/>
                </a:solidFill>
              </a:rPr>
              <a:t>dopolnilo</a:t>
            </a:r>
            <a:r>
              <a:rPr lang="en-GB" sz="1600" dirty="0">
                <a:solidFill>
                  <a:srgbClr val="C00000"/>
                </a:solidFill>
              </a:rPr>
              <a:t>”</a:t>
            </a:r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rgbClr val="C00000"/>
                </a:solidFill>
              </a:rPr>
              <a:t>Opozorila</a:t>
            </a:r>
            <a:endParaRPr lang="en-GB" sz="1600" dirty="0">
              <a:solidFill>
                <a:srgbClr val="C00000"/>
              </a:solidFill>
            </a:endParaRPr>
          </a:p>
          <a:p>
            <a:pPr marL="534988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dirty="0"/>
          </a:p>
        </p:txBody>
      </p:sp>
      <p:cxnSp>
        <p:nvCxnSpPr>
          <p:cNvPr id="5" name="Raven povezovalnik 4">
            <a:extLst>
              <a:ext uri="{FF2B5EF4-FFF2-40B4-BE49-F238E27FC236}">
                <a16:creationId xmlns:a16="http://schemas.microsoft.com/office/drawing/2014/main" id="{3A6D3982-7B41-4E98-8367-D33469B0FB85}"/>
              </a:ext>
            </a:extLst>
          </p:cNvPr>
          <p:cNvCxnSpPr/>
          <p:nvPr/>
        </p:nvCxnSpPr>
        <p:spPr>
          <a:xfrm flipH="1">
            <a:off x="464024" y="773513"/>
            <a:ext cx="113667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0D70E19A-8305-4620-80D6-C4DFA3E4027C}"/>
              </a:ext>
            </a:extLst>
          </p:cNvPr>
          <p:cNvSpPr txBox="1"/>
          <p:nvPr/>
        </p:nvSpPr>
        <p:spPr>
          <a:xfrm>
            <a:off x="464024" y="1139588"/>
            <a:ext cx="5761515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solidFill>
                  <a:schemeClr val="accent6">
                    <a:lumMod val="75000"/>
                  </a:schemeClr>
                </a:solidFill>
              </a:rPr>
              <a:t>ZAHTEVE</a:t>
            </a:r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 ZA </a:t>
            </a:r>
            <a:r>
              <a:rPr lang="en-GB" b="1" dirty="0" err="1">
                <a:solidFill>
                  <a:schemeClr val="accent6">
                    <a:lumMod val="75000"/>
                  </a:schemeClr>
                </a:solidFill>
              </a:rPr>
              <a:t>PREHRANSKA</a:t>
            </a:r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 DOPOLNILA</a:t>
            </a:r>
          </a:p>
          <a:p>
            <a:endParaRPr lang="en-GB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GB" sz="1050" dirty="0"/>
          </a:p>
        </p:txBody>
      </p:sp>
      <p:sp>
        <p:nvSpPr>
          <p:cNvPr id="3" name="Pravokotnik 2">
            <a:extLst>
              <a:ext uri="{FF2B5EF4-FFF2-40B4-BE49-F238E27FC236}">
                <a16:creationId xmlns:a16="http://schemas.microsoft.com/office/drawing/2014/main" id="{D37D3209-BE57-45EB-9C61-CC971C6215F7}"/>
              </a:ext>
            </a:extLst>
          </p:cNvPr>
          <p:cNvSpPr/>
          <p:nvPr/>
        </p:nvSpPr>
        <p:spPr>
          <a:xfrm>
            <a:off x="7997189" y="6348186"/>
            <a:ext cx="39725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http://www.uvhvvr.gov.si/si/delovna_podrocja/zivila/oznacevanje_zivil/</a:t>
            </a:r>
          </a:p>
          <a:p>
            <a:pPr algn="r"/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http://www.pisrs.si/Pis.web/pregledPredpisa?id=PRAV11675</a:t>
            </a:r>
          </a:p>
        </p:txBody>
      </p:sp>
      <p:sp>
        <p:nvSpPr>
          <p:cNvPr id="13" name="Pravokotnik 12">
            <a:extLst>
              <a:ext uri="{FF2B5EF4-FFF2-40B4-BE49-F238E27FC236}">
                <a16:creationId xmlns:a16="http://schemas.microsoft.com/office/drawing/2014/main" id="{B7125BD8-7C88-448C-B0F0-2291E5B0846B}"/>
              </a:ext>
            </a:extLst>
          </p:cNvPr>
          <p:cNvSpPr/>
          <p:nvPr/>
        </p:nvSpPr>
        <p:spPr>
          <a:xfrm>
            <a:off x="5434828" y="4978575"/>
            <a:ext cx="3519518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sl-SI" sz="1400" dirty="0">
                <a:solidFill>
                  <a:srgbClr val="C00000"/>
                </a:solidFill>
                <a:latin typeface="Bahnschrift Condensed" panose="020B0502040204020203" pitchFamily="34" charset="0"/>
                <a:cs typeface="David" panose="020B0604020202020204" pitchFamily="34" charset="-79"/>
              </a:rPr>
              <a:t>Priporočene dnevne količine se ne sme prekoračiti</a:t>
            </a:r>
            <a:r>
              <a:rPr lang="en-GB" sz="1400" dirty="0">
                <a:solidFill>
                  <a:srgbClr val="C00000"/>
                </a:solidFill>
                <a:latin typeface="Bahnschrift Condensed" panose="020B0502040204020203" pitchFamily="34" charset="0"/>
                <a:cs typeface="David" panose="020B0604020202020204" pitchFamily="34" charset="-79"/>
              </a:rPr>
              <a:t>.</a:t>
            </a:r>
          </a:p>
          <a:p>
            <a:pPr algn="just"/>
            <a:r>
              <a:rPr lang="sl-SI" sz="1400" dirty="0">
                <a:solidFill>
                  <a:srgbClr val="C00000"/>
                </a:solidFill>
                <a:latin typeface="Bahnschrift Condensed" panose="020B0502040204020203" pitchFamily="34" charset="0"/>
                <a:cs typeface="David" panose="020B0604020202020204" pitchFamily="34" charset="-79"/>
              </a:rPr>
              <a:t>Prehransko dopolnilo ni nadomestilo za uravnoteženo in raznovrstno prehrano</a:t>
            </a:r>
            <a:r>
              <a:rPr lang="en-GB" sz="1400" dirty="0">
                <a:solidFill>
                  <a:srgbClr val="C00000"/>
                </a:solidFill>
                <a:latin typeface="Bahnschrift Condensed" panose="020B0502040204020203" pitchFamily="34" charset="0"/>
                <a:cs typeface="David" panose="020B0604020202020204" pitchFamily="34" charset="-79"/>
              </a:rPr>
              <a:t>.</a:t>
            </a:r>
          </a:p>
          <a:p>
            <a:pPr algn="just"/>
            <a:r>
              <a:rPr lang="sl-SI" sz="1400" dirty="0">
                <a:solidFill>
                  <a:srgbClr val="C00000"/>
                </a:solidFill>
                <a:latin typeface="Bahnschrift Condensed" panose="020B0502040204020203" pitchFamily="34" charset="0"/>
                <a:cs typeface="David" panose="020B0604020202020204" pitchFamily="34" charset="-79"/>
              </a:rPr>
              <a:t>Hraniti nedosegljivo otrokom.</a:t>
            </a:r>
            <a:endParaRPr lang="en-GB" sz="1400" dirty="0">
              <a:solidFill>
                <a:srgbClr val="C00000"/>
              </a:solidFill>
              <a:latin typeface="Bahnschrift Condensed" panose="020B0502040204020203" pitchFamily="34" charset="0"/>
              <a:cs typeface="David" panose="020B0604020202020204" pitchFamily="34" charset="-79"/>
            </a:endParaRPr>
          </a:p>
        </p:txBody>
      </p:sp>
      <p:pic>
        <p:nvPicPr>
          <p:cNvPr id="11" name="Picture 2" descr="Image result for konoplja">
            <a:extLst>
              <a:ext uri="{FF2B5EF4-FFF2-40B4-BE49-F238E27FC236}">
                <a16:creationId xmlns:a16="http://schemas.microsoft.com/office/drawing/2014/main" id="{A951789F-E5CC-48E2-9C92-127DAE66CE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6"/>
          <a:stretch/>
        </p:blipFill>
        <p:spPr bwMode="auto">
          <a:xfrm>
            <a:off x="464024" y="210065"/>
            <a:ext cx="771938" cy="5283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11C45D78-C626-440E-8CEA-0F080888ECC3}"/>
              </a:ext>
            </a:extLst>
          </p:cNvPr>
          <p:cNvSpPr txBox="1"/>
          <p:nvPr/>
        </p:nvSpPr>
        <p:spPr>
          <a:xfrm>
            <a:off x="460750" y="1827782"/>
            <a:ext cx="37289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(</a:t>
            </a:r>
            <a:r>
              <a:rPr lang="pl-PL" sz="1100" dirty="0"/>
              <a:t>EU 1169/2011; Pravilnik za prehranska dopolnila Ur. l. 66/13</a:t>
            </a:r>
            <a:r>
              <a:rPr lang="en-GB" sz="1100" dirty="0"/>
              <a:t>)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F2A74F9-59F4-40BB-8D17-1CBFA3CAEA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99" r="8118"/>
          <a:stretch/>
        </p:blipFill>
        <p:spPr bwMode="auto">
          <a:xfrm>
            <a:off x="9374199" y="2561202"/>
            <a:ext cx="2640890" cy="3579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Slika 13" descr="Slika, ki vsebuje besede besedilo, izrezek&#10;&#10;Opis je samodejno ustvarjen">
            <a:extLst>
              <a:ext uri="{FF2B5EF4-FFF2-40B4-BE49-F238E27FC236}">
                <a16:creationId xmlns:a16="http://schemas.microsoft.com/office/drawing/2014/main" id="{1326265A-1B94-4099-A4C0-A6E085476D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222" y="376887"/>
            <a:ext cx="1518538" cy="36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751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aven povezovalnik 4">
            <a:extLst>
              <a:ext uri="{FF2B5EF4-FFF2-40B4-BE49-F238E27FC236}">
                <a16:creationId xmlns:a16="http://schemas.microsoft.com/office/drawing/2014/main" id="{3A6D3982-7B41-4E98-8367-D33469B0FB85}"/>
              </a:ext>
            </a:extLst>
          </p:cNvPr>
          <p:cNvCxnSpPr/>
          <p:nvPr/>
        </p:nvCxnSpPr>
        <p:spPr>
          <a:xfrm flipH="1">
            <a:off x="464024" y="773513"/>
            <a:ext cx="113667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8A2A190C-99CF-4DB8-88B2-DA47F44C8F45}"/>
              </a:ext>
            </a:extLst>
          </p:cNvPr>
          <p:cNvSpPr txBox="1"/>
          <p:nvPr/>
        </p:nvSpPr>
        <p:spPr>
          <a:xfrm>
            <a:off x="464025" y="1139588"/>
            <a:ext cx="3307876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KAKO ZAGOTAVLJAMO VISOKO KAKOVOST, VARNOST, SLEDLJIVOST NAŠIH IZDELKOV?</a:t>
            </a:r>
          </a:p>
          <a:p>
            <a:endParaRPr lang="en-GB" dirty="0"/>
          </a:p>
          <a:p>
            <a:endParaRPr lang="en-GB" sz="1050" dirty="0"/>
          </a:p>
        </p:txBody>
      </p:sp>
      <p:sp>
        <p:nvSpPr>
          <p:cNvPr id="2" name="PoljeZBesedilom 1">
            <a:extLst>
              <a:ext uri="{FF2B5EF4-FFF2-40B4-BE49-F238E27FC236}">
                <a16:creationId xmlns:a16="http://schemas.microsoft.com/office/drawing/2014/main" id="{37CD7FA1-05BD-409D-BAA0-C3BB11FE5238}"/>
              </a:ext>
            </a:extLst>
          </p:cNvPr>
          <p:cNvSpPr txBox="1"/>
          <p:nvPr/>
        </p:nvSpPr>
        <p:spPr>
          <a:xfrm>
            <a:off x="412869" y="2386089"/>
            <a:ext cx="3653973" cy="3788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dirty="0"/>
              <a:t>UPOŠTEVANJE ZAKONODAJNIH ZAHTEV (</a:t>
            </a:r>
            <a:r>
              <a:rPr lang="en-GB" dirty="0" err="1"/>
              <a:t>registracija</a:t>
            </a:r>
            <a:r>
              <a:rPr lang="en-GB" dirty="0"/>
              <a:t> </a:t>
            </a:r>
            <a:r>
              <a:rPr lang="en-GB" dirty="0" err="1"/>
              <a:t>izdelka</a:t>
            </a:r>
            <a:r>
              <a:rPr lang="en-GB" dirty="0"/>
              <a:t>, </a:t>
            </a:r>
            <a:r>
              <a:rPr lang="en-GB" dirty="0" err="1"/>
              <a:t>obrata</a:t>
            </a:r>
            <a:r>
              <a:rPr lang="en-GB" dirty="0"/>
              <a:t>, </a:t>
            </a:r>
            <a:r>
              <a:rPr lang="en-GB" dirty="0" err="1"/>
              <a:t>dokumentacija</a:t>
            </a:r>
            <a:r>
              <a:rPr lang="en-GB" dirty="0"/>
              <a:t>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dirty="0"/>
              <a:t>UPORABA SISTEMA PANTHEON </a:t>
            </a:r>
            <a:br>
              <a:rPr lang="en-GB" dirty="0"/>
            </a:br>
            <a:r>
              <a:rPr lang="en-GB" dirty="0"/>
              <a:t>(</a:t>
            </a:r>
            <a:r>
              <a:rPr lang="en-GB" dirty="0" err="1"/>
              <a:t>sledljivost</a:t>
            </a:r>
            <a:r>
              <a:rPr lang="en-GB" dirty="0"/>
              <a:t> - </a:t>
            </a:r>
            <a:r>
              <a:rPr lang="en-GB" dirty="0" err="1"/>
              <a:t>odpoklici</a:t>
            </a:r>
            <a:r>
              <a:rPr lang="en-GB" dirty="0"/>
              <a:t>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dirty="0" err="1"/>
              <a:t>CERTIFIKATI</a:t>
            </a:r>
            <a:r>
              <a:rPr lang="en-GB" dirty="0"/>
              <a:t> (GMP, HACCP, ISO, </a:t>
            </a:r>
            <a:r>
              <a:rPr lang="en-GB" dirty="0" err="1"/>
              <a:t>Eko</a:t>
            </a:r>
            <a:r>
              <a:rPr lang="en-GB" dirty="0"/>
              <a:t>, Kosher) -&gt;Quality Dep.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dirty="0" err="1"/>
              <a:t>RAZISKAVE</a:t>
            </a:r>
            <a:r>
              <a:rPr lang="en-GB" dirty="0"/>
              <a:t> + </a:t>
            </a:r>
            <a:r>
              <a:rPr lang="en-GB" dirty="0" err="1"/>
              <a:t>ANALIZE</a:t>
            </a:r>
            <a:endParaRPr lang="en-GB" dirty="0"/>
          </a:p>
          <a:p>
            <a:pPr>
              <a:lnSpc>
                <a:spcPct val="150000"/>
              </a:lnSpc>
            </a:pPr>
            <a:endParaRPr lang="en-GB" dirty="0"/>
          </a:p>
        </p:txBody>
      </p:sp>
      <p:pic>
        <p:nvPicPr>
          <p:cNvPr id="14" name="Picture 2" descr="Image result for konoplja">
            <a:extLst>
              <a:ext uri="{FF2B5EF4-FFF2-40B4-BE49-F238E27FC236}">
                <a16:creationId xmlns:a16="http://schemas.microsoft.com/office/drawing/2014/main" id="{43CDE5E4-BCAE-4C30-9941-FE30E82FD8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6"/>
          <a:stretch/>
        </p:blipFill>
        <p:spPr bwMode="auto">
          <a:xfrm>
            <a:off x="464024" y="210065"/>
            <a:ext cx="771938" cy="5283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32F9EC7D-F909-4754-A5CC-B839C5546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3134" y="1625328"/>
            <a:ext cx="7762753" cy="4549619"/>
          </a:xfrm>
          <a:prstGeom prst="rect">
            <a:avLst/>
          </a:prstGeom>
        </p:spPr>
      </p:pic>
      <p:sp>
        <p:nvSpPr>
          <p:cNvPr id="18" name="PoljeZBesedilom 17">
            <a:extLst>
              <a:ext uri="{FF2B5EF4-FFF2-40B4-BE49-F238E27FC236}">
                <a16:creationId xmlns:a16="http://schemas.microsoft.com/office/drawing/2014/main" id="{02FC7B09-2256-40E5-812A-A3AFB1C36BE7}"/>
              </a:ext>
            </a:extLst>
          </p:cNvPr>
          <p:cNvSpPr txBox="1"/>
          <p:nvPr/>
        </p:nvSpPr>
        <p:spPr>
          <a:xfrm>
            <a:off x="4871574" y="1257380"/>
            <a:ext cx="6856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4"/>
              </a:rPr>
              <a:t>https://pharma-</a:t>
            </a:r>
            <a:r>
              <a:rPr lang="en-GB" dirty="0" err="1">
                <a:hlinkClick r:id="rId4"/>
              </a:rPr>
              <a:t>hemp.com</a:t>
            </a:r>
            <a:r>
              <a:rPr lang="en-GB" dirty="0">
                <a:hlinkClick r:id="rId4"/>
              </a:rPr>
              <a:t>/company-</a:t>
            </a:r>
            <a:r>
              <a:rPr lang="en-GB" dirty="0" err="1">
                <a:hlinkClick r:id="rId4"/>
              </a:rPr>
              <a:t>pharmahemp</a:t>
            </a:r>
            <a:r>
              <a:rPr lang="en-GB" dirty="0">
                <a:hlinkClick r:id="rId4"/>
              </a:rPr>
              <a:t>-</a:t>
            </a:r>
            <a:r>
              <a:rPr lang="en-GB" dirty="0" err="1">
                <a:hlinkClick r:id="rId4"/>
              </a:rPr>
              <a:t>cbd</a:t>
            </a:r>
            <a:r>
              <a:rPr lang="en-GB" dirty="0">
                <a:hlinkClick r:id="rId4"/>
              </a:rPr>
              <a:t>/certificates/</a:t>
            </a:r>
            <a:r>
              <a:rPr lang="en-GB" dirty="0"/>
              <a:t> </a:t>
            </a:r>
          </a:p>
        </p:txBody>
      </p:sp>
      <p:pic>
        <p:nvPicPr>
          <p:cNvPr id="9" name="Slika 8" descr="Slika, ki vsebuje besede besedilo, izrezek&#10;&#10;Opis je samodejno ustvarjen">
            <a:extLst>
              <a:ext uri="{FF2B5EF4-FFF2-40B4-BE49-F238E27FC236}">
                <a16:creationId xmlns:a16="http://schemas.microsoft.com/office/drawing/2014/main" id="{5D0EAAD6-32ED-4DDE-940C-D4D4954A83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222" y="376887"/>
            <a:ext cx="1518538" cy="36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013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aven povezovalnik 4">
            <a:extLst>
              <a:ext uri="{FF2B5EF4-FFF2-40B4-BE49-F238E27FC236}">
                <a16:creationId xmlns:a16="http://schemas.microsoft.com/office/drawing/2014/main" id="{3A6D3982-7B41-4E98-8367-D33469B0FB85}"/>
              </a:ext>
            </a:extLst>
          </p:cNvPr>
          <p:cNvCxnSpPr/>
          <p:nvPr/>
        </p:nvCxnSpPr>
        <p:spPr>
          <a:xfrm flipH="1">
            <a:off x="464024" y="773513"/>
            <a:ext cx="113667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8A2A190C-99CF-4DB8-88B2-DA47F44C8F45}"/>
              </a:ext>
            </a:extLst>
          </p:cNvPr>
          <p:cNvSpPr txBox="1"/>
          <p:nvPr/>
        </p:nvSpPr>
        <p:spPr>
          <a:xfrm>
            <a:off x="464025" y="1139588"/>
            <a:ext cx="3307876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solidFill>
                  <a:schemeClr val="accent6">
                    <a:lumMod val="75000"/>
                  </a:schemeClr>
                </a:solidFill>
              </a:rPr>
              <a:t>DOKUMENTACIJA</a:t>
            </a:r>
            <a:endParaRPr lang="en-GB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GB" dirty="0"/>
          </a:p>
          <a:p>
            <a:endParaRPr lang="en-GB" sz="1050" dirty="0"/>
          </a:p>
        </p:txBody>
      </p:sp>
      <p:pic>
        <p:nvPicPr>
          <p:cNvPr id="14" name="Picture 2" descr="Image result for konoplja">
            <a:extLst>
              <a:ext uri="{FF2B5EF4-FFF2-40B4-BE49-F238E27FC236}">
                <a16:creationId xmlns:a16="http://schemas.microsoft.com/office/drawing/2014/main" id="{43CDE5E4-BCAE-4C30-9941-FE30E82FD8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6"/>
          <a:stretch/>
        </p:blipFill>
        <p:spPr bwMode="auto">
          <a:xfrm>
            <a:off x="464024" y="210065"/>
            <a:ext cx="771938" cy="5283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Slika 8" descr="Slika, ki vsebuje besede besedilo, izrezek&#10;&#10;Opis je samodejno ustvarjen">
            <a:extLst>
              <a:ext uri="{FF2B5EF4-FFF2-40B4-BE49-F238E27FC236}">
                <a16:creationId xmlns:a16="http://schemas.microsoft.com/office/drawing/2014/main" id="{5D0EAAD6-32ED-4DDE-940C-D4D4954A83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222" y="376887"/>
            <a:ext cx="1518538" cy="361557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7A1117BC-97FD-478E-8D35-CCC654EBD5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479" y="1809849"/>
            <a:ext cx="10219041" cy="4494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995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aven povezovalnik 4">
            <a:extLst>
              <a:ext uri="{FF2B5EF4-FFF2-40B4-BE49-F238E27FC236}">
                <a16:creationId xmlns:a16="http://schemas.microsoft.com/office/drawing/2014/main" id="{3A6D3982-7B41-4E98-8367-D33469B0FB85}"/>
              </a:ext>
            </a:extLst>
          </p:cNvPr>
          <p:cNvCxnSpPr/>
          <p:nvPr/>
        </p:nvCxnSpPr>
        <p:spPr>
          <a:xfrm flipH="1">
            <a:off x="464024" y="773513"/>
            <a:ext cx="113667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" name="Raven povezovalnik 6">
            <a:extLst>
              <a:ext uri="{FF2B5EF4-FFF2-40B4-BE49-F238E27FC236}">
                <a16:creationId xmlns:a16="http://schemas.microsoft.com/office/drawing/2014/main" id="{0FC46103-B2A1-40F2-AEFC-D96ED50A4C96}"/>
              </a:ext>
            </a:extLst>
          </p:cNvPr>
          <p:cNvCxnSpPr/>
          <p:nvPr/>
        </p:nvCxnSpPr>
        <p:spPr>
          <a:xfrm flipH="1">
            <a:off x="464024" y="773513"/>
            <a:ext cx="113667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367DAA23-9A3C-4524-AC64-C76DB3F09FD3}"/>
              </a:ext>
            </a:extLst>
          </p:cNvPr>
          <p:cNvSpPr txBox="1"/>
          <p:nvPr/>
        </p:nvSpPr>
        <p:spPr>
          <a:xfrm>
            <a:off x="464025" y="1139588"/>
            <a:ext cx="3307876" cy="108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NADZOR – PRISTOJNI ORGANI</a:t>
            </a:r>
          </a:p>
          <a:p>
            <a:endParaRPr lang="en-GB" dirty="0"/>
          </a:p>
          <a:p>
            <a:endParaRPr lang="en-GB" dirty="0"/>
          </a:p>
          <a:p>
            <a:endParaRPr lang="en-GB" sz="1050" dirty="0"/>
          </a:p>
        </p:txBody>
      </p:sp>
      <p:sp>
        <p:nvSpPr>
          <p:cNvPr id="11" name="PoljeZBesedilom 10">
            <a:extLst>
              <a:ext uri="{FF2B5EF4-FFF2-40B4-BE49-F238E27FC236}">
                <a16:creationId xmlns:a16="http://schemas.microsoft.com/office/drawing/2014/main" id="{82D97216-F3A8-472C-BA36-BDAF22D3A5FF}"/>
              </a:ext>
            </a:extLst>
          </p:cNvPr>
          <p:cNvSpPr txBox="1"/>
          <p:nvPr/>
        </p:nvSpPr>
        <p:spPr>
          <a:xfrm>
            <a:off x="464024" y="2224500"/>
            <a:ext cx="44650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Sistemi</a:t>
            </a:r>
            <a:r>
              <a:rPr lang="en-GB" dirty="0"/>
              <a:t> </a:t>
            </a:r>
            <a:r>
              <a:rPr lang="en-GB" dirty="0" err="1"/>
              <a:t>obveščevanja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spletnih</a:t>
            </a:r>
            <a:r>
              <a:rPr lang="en-GB" dirty="0"/>
              <a:t> </a:t>
            </a:r>
            <a:r>
              <a:rPr lang="en-GB" dirty="0" err="1"/>
              <a:t>portalih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i="1" dirty="0" err="1"/>
              <a:t>Živila</a:t>
            </a:r>
            <a:r>
              <a:rPr lang="en-GB" dirty="0"/>
              <a:t>: </a:t>
            </a:r>
            <a:br>
              <a:rPr lang="en-GB" dirty="0"/>
            </a:br>
            <a:r>
              <a:rPr lang="en-GB" b="1" dirty="0"/>
              <a:t>RASFF</a:t>
            </a:r>
            <a:r>
              <a:rPr lang="en-GB" dirty="0"/>
              <a:t> - Rapid Alert System for Food and Feed</a:t>
            </a:r>
          </a:p>
          <a:p>
            <a:endParaRPr lang="en-GB" dirty="0"/>
          </a:p>
        </p:txBody>
      </p:sp>
      <p:sp>
        <p:nvSpPr>
          <p:cNvPr id="3" name="Pravokotnik 2">
            <a:extLst>
              <a:ext uri="{FF2B5EF4-FFF2-40B4-BE49-F238E27FC236}">
                <a16:creationId xmlns:a16="http://schemas.microsoft.com/office/drawing/2014/main" id="{E2D42106-8E10-4247-B567-8EC48D24E8C7}"/>
              </a:ext>
            </a:extLst>
          </p:cNvPr>
          <p:cNvSpPr/>
          <p:nvPr/>
        </p:nvSpPr>
        <p:spPr>
          <a:xfrm>
            <a:off x="5059524" y="6401751"/>
            <a:ext cx="67712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https://webgate.ec.europa.eu/rasff-window/portal/?event=notificationsList&amp;StartRow=1</a:t>
            </a: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85E69066-5A15-42DC-8E58-305B1F82A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8411" y="928322"/>
            <a:ext cx="5992349" cy="2959047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0B6AAC54-0885-4305-8299-3955BD051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1342" y="4077795"/>
            <a:ext cx="4246486" cy="2133529"/>
          </a:xfrm>
          <a:prstGeom prst="rect">
            <a:avLst/>
          </a:prstGeom>
        </p:spPr>
      </p:pic>
      <p:sp>
        <p:nvSpPr>
          <p:cNvPr id="12" name="Oblaček: črta 11">
            <a:extLst>
              <a:ext uri="{FF2B5EF4-FFF2-40B4-BE49-F238E27FC236}">
                <a16:creationId xmlns:a16="http://schemas.microsoft.com/office/drawing/2014/main" id="{31A25093-5629-48EA-9007-7A41E12EB239}"/>
              </a:ext>
            </a:extLst>
          </p:cNvPr>
          <p:cNvSpPr/>
          <p:nvPr/>
        </p:nvSpPr>
        <p:spPr>
          <a:xfrm>
            <a:off x="6712083" y="4076935"/>
            <a:ext cx="4421605" cy="2226276"/>
          </a:xfrm>
          <a:prstGeom prst="borderCallout1">
            <a:avLst>
              <a:gd name="adj1" fmla="val 22803"/>
              <a:gd name="adj2" fmla="val 101463"/>
              <a:gd name="adj3" fmla="val -41524"/>
              <a:gd name="adj4" fmla="val 110375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3" name="Picture 2" descr="Image result for konoplja">
            <a:extLst>
              <a:ext uri="{FF2B5EF4-FFF2-40B4-BE49-F238E27FC236}">
                <a16:creationId xmlns:a16="http://schemas.microsoft.com/office/drawing/2014/main" id="{376575C2-83A1-479F-A457-B54D9E393C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6"/>
          <a:stretch/>
        </p:blipFill>
        <p:spPr bwMode="auto">
          <a:xfrm>
            <a:off x="464024" y="210065"/>
            <a:ext cx="771938" cy="5283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eu">
            <a:extLst>
              <a:ext uri="{FF2B5EF4-FFF2-40B4-BE49-F238E27FC236}">
                <a16:creationId xmlns:a16="http://schemas.microsoft.com/office/drawing/2014/main" id="{DD1A7C1D-08B4-4D42-822A-1D6DC4D3C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58" y="1927274"/>
            <a:ext cx="446651" cy="29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Slika 14" descr="Slika, ki vsebuje besede besedilo, izrezek&#10;&#10;Opis je samodejno ustvarjen">
            <a:extLst>
              <a:ext uri="{FF2B5EF4-FFF2-40B4-BE49-F238E27FC236}">
                <a16:creationId xmlns:a16="http://schemas.microsoft.com/office/drawing/2014/main" id="{CA35EBA5-CB0D-46D4-9E5C-7D3445734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222" y="376887"/>
            <a:ext cx="1518538" cy="36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5538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aven povezovalnik 4">
            <a:extLst>
              <a:ext uri="{FF2B5EF4-FFF2-40B4-BE49-F238E27FC236}">
                <a16:creationId xmlns:a16="http://schemas.microsoft.com/office/drawing/2014/main" id="{3A6D3982-7B41-4E98-8367-D33469B0FB85}"/>
              </a:ext>
            </a:extLst>
          </p:cNvPr>
          <p:cNvCxnSpPr/>
          <p:nvPr/>
        </p:nvCxnSpPr>
        <p:spPr>
          <a:xfrm flipH="1">
            <a:off x="464024" y="773513"/>
            <a:ext cx="113667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" name="Raven povezovalnik 6">
            <a:extLst>
              <a:ext uri="{FF2B5EF4-FFF2-40B4-BE49-F238E27FC236}">
                <a16:creationId xmlns:a16="http://schemas.microsoft.com/office/drawing/2014/main" id="{0FC46103-B2A1-40F2-AEFC-D96ED50A4C96}"/>
              </a:ext>
            </a:extLst>
          </p:cNvPr>
          <p:cNvCxnSpPr/>
          <p:nvPr/>
        </p:nvCxnSpPr>
        <p:spPr>
          <a:xfrm flipH="1">
            <a:off x="464024" y="773513"/>
            <a:ext cx="113667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367DAA23-9A3C-4524-AC64-C76DB3F09FD3}"/>
              </a:ext>
            </a:extLst>
          </p:cNvPr>
          <p:cNvSpPr txBox="1"/>
          <p:nvPr/>
        </p:nvSpPr>
        <p:spPr>
          <a:xfrm>
            <a:off x="464025" y="1139588"/>
            <a:ext cx="3307876" cy="108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NADZOR – PRISTOJNI ORGANI</a:t>
            </a:r>
          </a:p>
          <a:p>
            <a:endParaRPr lang="en-GB" dirty="0"/>
          </a:p>
          <a:p>
            <a:endParaRPr lang="en-GB" dirty="0"/>
          </a:p>
          <a:p>
            <a:endParaRPr lang="en-GB" sz="1050" dirty="0"/>
          </a:p>
        </p:txBody>
      </p:sp>
      <p:sp>
        <p:nvSpPr>
          <p:cNvPr id="11" name="PoljeZBesedilom 10">
            <a:extLst>
              <a:ext uri="{FF2B5EF4-FFF2-40B4-BE49-F238E27FC236}">
                <a16:creationId xmlns:a16="http://schemas.microsoft.com/office/drawing/2014/main" id="{82D97216-F3A8-472C-BA36-BDAF22D3A5FF}"/>
              </a:ext>
            </a:extLst>
          </p:cNvPr>
          <p:cNvSpPr txBox="1"/>
          <p:nvPr/>
        </p:nvSpPr>
        <p:spPr>
          <a:xfrm>
            <a:off x="464024" y="2224500"/>
            <a:ext cx="43945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Sistemi</a:t>
            </a:r>
            <a:r>
              <a:rPr lang="en-GB" dirty="0"/>
              <a:t> </a:t>
            </a:r>
            <a:r>
              <a:rPr lang="en-GB" dirty="0" err="1"/>
              <a:t>obveščevanja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spletnih</a:t>
            </a:r>
            <a:r>
              <a:rPr lang="en-GB" dirty="0"/>
              <a:t> </a:t>
            </a:r>
            <a:r>
              <a:rPr lang="en-GB" dirty="0" err="1"/>
              <a:t>portalih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i="1" dirty="0" err="1"/>
              <a:t>Kozmetični</a:t>
            </a:r>
            <a:r>
              <a:rPr lang="en-GB" i="1" dirty="0"/>
              <a:t> </a:t>
            </a:r>
            <a:r>
              <a:rPr lang="en-GB" i="1" dirty="0" err="1"/>
              <a:t>izdelki</a:t>
            </a:r>
            <a:r>
              <a:rPr lang="en-GB" dirty="0"/>
              <a:t>: </a:t>
            </a:r>
            <a:br>
              <a:rPr lang="en-GB" dirty="0"/>
            </a:br>
            <a:r>
              <a:rPr lang="en-GB" b="1" dirty="0"/>
              <a:t>RAPEX</a:t>
            </a:r>
            <a:r>
              <a:rPr lang="en-GB" dirty="0"/>
              <a:t> - Rapid alert system for dangerous non-food products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2BA59D43-A267-4579-9E07-FE1922066B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5" r="750" b="859"/>
          <a:stretch/>
        </p:blipFill>
        <p:spPr>
          <a:xfrm>
            <a:off x="5409989" y="1075012"/>
            <a:ext cx="6480412" cy="5211480"/>
          </a:xfrm>
          <a:prstGeom prst="rect">
            <a:avLst/>
          </a:prstGeom>
        </p:spPr>
      </p:pic>
      <p:sp>
        <p:nvSpPr>
          <p:cNvPr id="10" name="Pravokotnik 9">
            <a:extLst>
              <a:ext uri="{FF2B5EF4-FFF2-40B4-BE49-F238E27FC236}">
                <a16:creationId xmlns:a16="http://schemas.microsoft.com/office/drawing/2014/main" id="{666A5BBE-7D0A-4BEB-BF52-98BC9EDEBD6E}"/>
              </a:ext>
            </a:extLst>
          </p:cNvPr>
          <p:cNvSpPr/>
          <p:nvPr/>
        </p:nvSpPr>
        <p:spPr>
          <a:xfrm>
            <a:off x="5059524" y="6401751"/>
            <a:ext cx="67712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https://data.europa.eu/euodp/data/dataset/rapex-rapid-alert-system-non-food</a:t>
            </a: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44426A95-07D5-44BE-999E-95A5E255C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9151" y="4333700"/>
            <a:ext cx="3169339" cy="1557686"/>
          </a:xfrm>
          <a:prstGeom prst="rect">
            <a:avLst/>
          </a:prstGeom>
        </p:spPr>
      </p:pic>
      <p:sp>
        <p:nvSpPr>
          <p:cNvPr id="12" name="Oblaček: črta 11">
            <a:extLst>
              <a:ext uri="{FF2B5EF4-FFF2-40B4-BE49-F238E27FC236}">
                <a16:creationId xmlns:a16="http://schemas.microsoft.com/office/drawing/2014/main" id="{EB9BD43C-BF7C-4EAA-96F0-750FB5EBC9E3}"/>
              </a:ext>
            </a:extLst>
          </p:cNvPr>
          <p:cNvSpPr/>
          <p:nvPr/>
        </p:nvSpPr>
        <p:spPr>
          <a:xfrm>
            <a:off x="1503947" y="4175475"/>
            <a:ext cx="3381682" cy="1804216"/>
          </a:xfrm>
          <a:prstGeom prst="borderCallout1">
            <a:avLst>
              <a:gd name="adj1" fmla="val 22803"/>
              <a:gd name="adj2" fmla="val 101463"/>
              <a:gd name="adj3" fmla="val -17475"/>
              <a:gd name="adj4" fmla="val 110783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3" name="Picture 2" descr="Image result for konoplja">
            <a:extLst>
              <a:ext uri="{FF2B5EF4-FFF2-40B4-BE49-F238E27FC236}">
                <a16:creationId xmlns:a16="http://schemas.microsoft.com/office/drawing/2014/main" id="{A68C7BBB-0ABD-4642-8225-6CEAC086A8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6"/>
          <a:stretch/>
        </p:blipFill>
        <p:spPr bwMode="auto">
          <a:xfrm>
            <a:off x="464024" y="210065"/>
            <a:ext cx="771938" cy="5283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Image result for eu">
            <a:extLst>
              <a:ext uri="{FF2B5EF4-FFF2-40B4-BE49-F238E27FC236}">
                <a16:creationId xmlns:a16="http://schemas.microsoft.com/office/drawing/2014/main" id="{DC68882B-7E52-4C99-AD24-7FD8E8C72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58" y="1927274"/>
            <a:ext cx="446651" cy="29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Slika 15" descr="Slika, ki vsebuje besede besedilo, izrezek&#10;&#10;Opis je samodejno ustvarjen">
            <a:extLst>
              <a:ext uri="{FF2B5EF4-FFF2-40B4-BE49-F238E27FC236}">
                <a16:creationId xmlns:a16="http://schemas.microsoft.com/office/drawing/2014/main" id="{ACE1364E-0EF0-43EE-97EC-0C7A08DB03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222" y="376887"/>
            <a:ext cx="1518538" cy="36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917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aven povezovalnik 4">
            <a:extLst>
              <a:ext uri="{FF2B5EF4-FFF2-40B4-BE49-F238E27FC236}">
                <a16:creationId xmlns:a16="http://schemas.microsoft.com/office/drawing/2014/main" id="{3A6D3982-7B41-4E98-8367-D33469B0FB85}"/>
              </a:ext>
            </a:extLst>
          </p:cNvPr>
          <p:cNvCxnSpPr/>
          <p:nvPr/>
        </p:nvCxnSpPr>
        <p:spPr>
          <a:xfrm flipH="1">
            <a:off x="464024" y="773513"/>
            <a:ext cx="113667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ACA9DEDB-7951-4B2B-9E02-1A426A02CAC9}"/>
              </a:ext>
            </a:extLst>
          </p:cNvPr>
          <p:cNvSpPr txBox="1"/>
          <p:nvPr/>
        </p:nvSpPr>
        <p:spPr>
          <a:xfrm>
            <a:off x="464025" y="1139588"/>
            <a:ext cx="3307876" cy="108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NADZOR – PRISTOJNI ORGANI</a:t>
            </a:r>
          </a:p>
          <a:p>
            <a:endParaRPr lang="en-GB" dirty="0"/>
          </a:p>
          <a:p>
            <a:endParaRPr lang="en-GB" dirty="0"/>
          </a:p>
          <a:p>
            <a:endParaRPr lang="en-GB" sz="1050" dirty="0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95B7CE02-002D-499B-AF71-7B1DC48EC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6539" y="3818099"/>
            <a:ext cx="3753493" cy="1358172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C59C1DD1-7698-4F93-9F08-541C7479F2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9741" y="1214204"/>
            <a:ext cx="4990291" cy="935680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A50E6FA3-D858-4B99-A345-2BE84AA581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4065" y="2538983"/>
            <a:ext cx="4285967" cy="890017"/>
          </a:xfrm>
          <a:prstGeom prst="rect">
            <a:avLst/>
          </a:prstGeom>
        </p:spPr>
      </p:pic>
      <p:sp>
        <p:nvSpPr>
          <p:cNvPr id="10" name="Pravokotnik 9">
            <a:extLst>
              <a:ext uri="{FF2B5EF4-FFF2-40B4-BE49-F238E27FC236}">
                <a16:creationId xmlns:a16="http://schemas.microsoft.com/office/drawing/2014/main" id="{16C22E6C-64F4-4DFC-BCB6-0DEA7C92CE74}"/>
              </a:ext>
            </a:extLst>
          </p:cNvPr>
          <p:cNvSpPr/>
          <p:nvPr/>
        </p:nvSpPr>
        <p:spPr>
          <a:xfrm>
            <a:off x="8909062" y="3405230"/>
            <a:ext cx="13484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http://www.uk.gov.si/</a:t>
            </a:r>
          </a:p>
        </p:txBody>
      </p:sp>
      <p:sp>
        <p:nvSpPr>
          <p:cNvPr id="11" name="Pravokotnik 10">
            <a:extLst>
              <a:ext uri="{FF2B5EF4-FFF2-40B4-BE49-F238E27FC236}">
                <a16:creationId xmlns:a16="http://schemas.microsoft.com/office/drawing/2014/main" id="{CBD749EC-AE28-4492-A833-F73FE8C3FA72}"/>
              </a:ext>
            </a:extLst>
          </p:cNvPr>
          <p:cNvSpPr/>
          <p:nvPr/>
        </p:nvSpPr>
        <p:spPr>
          <a:xfrm>
            <a:off x="8179557" y="2142493"/>
            <a:ext cx="227498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http://www.zi.gov.si/si/o_inspektoratu/</a:t>
            </a:r>
          </a:p>
        </p:txBody>
      </p:sp>
      <p:sp>
        <p:nvSpPr>
          <p:cNvPr id="12" name="Pravokotnik 11">
            <a:extLst>
              <a:ext uri="{FF2B5EF4-FFF2-40B4-BE49-F238E27FC236}">
                <a16:creationId xmlns:a16="http://schemas.microsoft.com/office/drawing/2014/main" id="{22A78034-020A-4562-A4A1-64C7F07DFAB4}"/>
              </a:ext>
            </a:extLst>
          </p:cNvPr>
          <p:cNvSpPr/>
          <p:nvPr/>
        </p:nvSpPr>
        <p:spPr>
          <a:xfrm>
            <a:off x="9098481" y="5176271"/>
            <a:ext cx="157607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http://www.uvhvvr.gov.si/</a:t>
            </a:r>
          </a:p>
        </p:txBody>
      </p:sp>
      <p:sp>
        <p:nvSpPr>
          <p:cNvPr id="13" name="PoljeZBesedilom 12">
            <a:extLst>
              <a:ext uri="{FF2B5EF4-FFF2-40B4-BE49-F238E27FC236}">
                <a16:creationId xmlns:a16="http://schemas.microsoft.com/office/drawing/2014/main" id="{A97196D8-D378-4F93-90C6-F454E9AF8FEE}"/>
              </a:ext>
            </a:extLst>
          </p:cNvPr>
          <p:cNvSpPr txBox="1"/>
          <p:nvPr/>
        </p:nvSpPr>
        <p:spPr>
          <a:xfrm>
            <a:off x="464023" y="2224500"/>
            <a:ext cx="54439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endParaRPr lang="en-GB" dirty="0"/>
          </a:p>
          <a:p>
            <a:r>
              <a:rPr lang="en-GB" i="1" dirty="0" err="1"/>
              <a:t>Kozmetični</a:t>
            </a:r>
            <a:r>
              <a:rPr lang="en-GB" i="1" dirty="0"/>
              <a:t> </a:t>
            </a:r>
            <a:r>
              <a:rPr lang="en-GB" i="1" dirty="0" err="1"/>
              <a:t>izdelki</a:t>
            </a:r>
            <a:r>
              <a:rPr lang="en-GB" dirty="0"/>
              <a:t>: ZIRS (</a:t>
            </a:r>
            <a:r>
              <a:rPr lang="en-GB" dirty="0" err="1"/>
              <a:t>Ministrstvo</a:t>
            </a:r>
            <a:r>
              <a:rPr lang="en-GB" dirty="0"/>
              <a:t> za Zdravje) + URSK</a:t>
            </a:r>
          </a:p>
          <a:p>
            <a:endParaRPr lang="en-GB" dirty="0"/>
          </a:p>
          <a:p>
            <a:r>
              <a:rPr lang="en-GB" i="1" dirty="0" err="1"/>
              <a:t>Surovine</a:t>
            </a:r>
            <a:r>
              <a:rPr lang="en-GB" dirty="0"/>
              <a:t>: URSK</a:t>
            </a:r>
          </a:p>
          <a:p>
            <a:endParaRPr lang="en-GB" dirty="0"/>
          </a:p>
          <a:p>
            <a:r>
              <a:rPr lang="en-GB" i="1" dirty="0" err="1"/>
              <a:t>Živila</a:t>
            </a:r>
            <a:r>
              <a:rPr lang="en-GB" dirty="0"/>
              <a:t>: URSVVHR</a:t>
            </a:r>
          </a:p>
          <a:p>
            <a:endParaRPr lang="en-GB" dirty="0"/>
          </a:p>
          <a:p>
            <a:r>
              <a:rPr lang="en-GB" i="1" dirty="0" err="1"/>
              <a:t>Prehranska</a:t>
            </a:r>
            <a:r>
              <a:rPr lang="en-GB" i="1" dirty="0"/>
              <a:t> </a:t>
            </a:r>
            <a:r>
              <a:rPr lang="en-GB" i="1" dirty="0" err="1"/>
              <a:t>dopolnila</a:t>
            </a:r>
            <a:r>
              <a:rPr lang="en-GB" dirty="0"/>
              <a:t>: ZIRS +  JAZMP (</a:t>
            </a:r>
            <a:r>
              <a:rPr lang="en-GB" dirty="0" err="1"/>
              <a:t>mejni</a:t>
            </a:r>
            <a:r>
              <a:rPr lang="en-GB" dirty="0"/>
              <a:t> </a:t>
            </a:r>
            <a:r>
              <a:rPr lang="en-GB" dirty="0" err="1"/>
              <a:t>primeri</a:t>
            </a:r>
            <a:r>
              <a:rPr lang="en-GB" dirty="0"/>
              <a:t>)</a:t>
            </a:r>
          </a:p>
          <a:p>
            <a:endParaRPr lang="en-GB" dirty="0"/>
          </a:p>
        </p:txBody>
      </p:sp>
      <p:pic>
        <p:nvPicPr>
          <p:cNvPr id="2050" name="Picture 2" descr="Image result for jazmp">
            <a:extLst>
              <a:ext uri="{FF2B5EF4-FFF2-40B4-BE49-F238E27FC236}">
                <a16:creationId xmlns:a16="http://schemas.microsoft.com/office/drawing/2014/main" id="{DC0C77AB-EBE7-4AB2-96C7-3B788F17FB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62" b="45168"/>
          <a:stretch/>
        </p:blipFill>
        <p:spPr bwMode="auto">
          <a:xfrm>
            <a:off x="9173785" y="5462031"/>
            <a:ext cx="2619375" cy="707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ravokotnik 1">
            <a:extLst>
              <a:ext uri="{FF2B5EF4-FFF2-40B4-BE49-F238E27FC236}">
                <a16:creationId xmlns:a16="http://schemas.microsoft.com/office/drawing/2014/main" id="{2832F835-4D3A-4836-BA1B-8E32C13E699C}"/>
              </a:ext>
            </a:extLst>
          </p:cNvPr>
          <p:cNvSpPr/>
          <p:nvPr/>
        </p:nvSpPr>
        <p:spPr>
          <a:xfrm>
            <a:off x="9886517" y="6208741"/>
            <a:ext cx="136768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https://www.jazmp.si/</a:t>
            </a:r>
            <a:endParaRPr lang="en-GB" sz="1000" dirty="0">
              <a:solidFill>
                <a:schemeClr val="bg1">
                  <a:lumMod val="50000"/>
                </a:schemeClr>
              </a:solidFill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14" name="Picture 2" descr="Image result for konoplja">
            <a:extLst>
              <a:ext uri="{FF2B5EF4-FFF2-40B4-BE49-F238E27FC236}">
                <a16:creationId xmlns:a16="http://schemas.microsoft.com/office/drawing/2014/main" id="{F38E67FF-367F-4316-846C-9A147F1D69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6"/>
          <a:stretch/>
        </p:blipFill>
        <p:spPr bwMode="auto">
          <a:xfrm>
            <a:off x="464024" y="210065"/>
            <a:ext cx="771938" cy="5283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Image result for slovenija">
            <a:extLst>
              <a:ext uri="{FF2B5EF4-FFF2-40B4-BE49-F238E27FC236}">
                <a16:creationId xmlns:a16="http://schemas.microsoft.com/office/drawing/2014/main" id="{28E82367-9DAB-4465-A0E5-DD84DDD8F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66" y="1894281"/>
            <a:ext cx="584020" cy="285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Slika 15" descr="Slika, ki vsebuje besede besedilo, izrezek&#10;&#10;Opis je samodejno ustvarjen">
            <a:extLst>
              <a:ext uri="{FF2B5EF4-FFF2-40B4-BE49-F238E27FC236}">
                <a16:creationId xmlns:a16="http://schemas.microsoft.com/office/drawing/2014/main" id="{F583D46E-876B-4D86-9B19-39B906BA3FB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222" y="376887"/>
            <a:ext cx="1518538" cy="36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6340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aven povezovalnik 4">
            <a:extLst>
              <a:ext uri="{FF2B5EF4-FFF2-40B4-BE49-F238E27FC236}">
                <a16:creationId xmlns:a16="http://schemas.microsoft.com/office/drawing/2014/main" id="{3A6D3982-7B41-4E98-8367-D33469B0FB85}"/>
              </a:ext>
            </a:extLst>
          </p:cNvPr>
          <p:cNvCxnSpPr/>
          <p:nvPr/>
        </p:nvCxnSpPr>
        <p:spPr>
          <a:xfrm flipH="1">
            <a:off x="464024" y="773513"/>
            <a:ext cx="113667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ACA9DEDB-7951-4B2B-9E02-1A426A02CAC9}"/>
              </a:ext>
            </a:extLst>
          </p:cNvPr>
          <p:cNvSpPr txBox="1"/>
          <p:nvPr/>
        </p:nvSpPr>
        <p:spPr>
          <a:xfrm>
            <a:off x="464025" y="1139588"/>
            <a:ext cx="3307876" cy="108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NADZOR – PRISTOJNI ORGANI</a:t>
            </a:r>
          </a:p>
          <a:p>
            <a:endParaRPr lang="en-GB" dirty="0"/>
          </a:p>
          <a:p>
            <a:endParaRPr lang="en-GB" dirty="0"/>
          </a:p>
          <a:p>
            <a:endParaRPr lang="en-GB" sz="1050" dirty="0"/>
          </a:p>
        </p:txBody>
      </p:sp>
      <p:pic>
        <p:nvPicPr>
          <p:cNvPr id="14" name="Picture 2" descr="Image result for konoplja">
            <a:extLst>
              <a:ext uri="{FF2B5EF4-FFF2-40B4-BE49-F238E27FC236}">
                <a16:creationId xmlns:a16="http://schemas.microsoft.com/office/drawing/2014/main" id="{F38E67FF-367F-4316-846C-9A147F1D69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6"/>
          <a:stretch/>
        </p:blipFill>
        <p:spPr bwMode="auto">
          <a:xfrm>
            <a:off x="464024" y="210065"/>
            <a:ext cx="771938" cy="5283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77F311F6-D85D-4CFE-930F-F2B0DE464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604" y="1920882"/>
            <a:ext cx="6122736" cy="3930959"/>
          </a:xfrm>
          <a:prstGeom prst="rect">
            <a:avLst/>
          </a:prstGeom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9CBF6A82-1BE2-4A9F-940C-4F34969EAB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180" t="30363"/>
          <a:stretch/>
        </p:blipFill>
        <p:spPr>
          <a:xfrm>
            <a:off x="7203644" y="889137"/>
            <a:ext cx="3219761" cy="2946571"/>
          </a:xfrm>
          <a:prstGeom prst="rect">
            <a:avLst/>
          </a:prstGeom>
        </p:spPr>
      </p:pic>
      <p:pic>
        <p:nvPicPr>
          <p:cNvPr id="18" name="Slika 17">
            <a:extLst>
              <a:ext uri="{FF2B5EF4-FFF2-40B4-BE49-F238E27FC236}">
                <a16:creationId xmlns:a16="http://schemas.microsoft.com/office/drawing/2014/main" id="{6838A859-2E50-4A9B-885B-CE436B5076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644" y="4084336"/>
            <a:ext cx="3451859" cy="2368848"/>
          </a:xfrm>
          <a:prstGeom prst="rect">
            <a:avLst/>
          </a:prstGeom>
        </p:spPr>
      </p:pic>
      <p:sp>
        <p:nvSpPr>
          <p:cNvPr id="21" name="Pravokotnik 20">
            <a:extLst>
              <a:ext uri="{FF2B5EF4-FFF2-40B4-BE49-F238E27FC236}">
                <a16:creationId xmlns:a16="http://schemas.microsoft.com/office/drawing/2014/main" id="{6CF0AF01-9D0F-4307-B147-CB8F89991F03}"/>
              </a:ext>
            </a:extLst>
          </p:cNvPr>
          <p:cNvSpPr/>
          <p:nvPr/>
        </p:nvSpPr>
        <p:spPr>
          <a:xfrm>
            <a:off x="7396069" y="6523323"/>
            <a:ext cx="479593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http://www.zi.gov.si/si/medijsko_sredisce/obvestila_potrosnikom/</a:t>
            </a:r>
          </a:p>
        </p:txBody>
      </p:sp>
      <p:sp>
        <p:nvSpPr>
          <p:cNvPr id="20" name="PoljeZBesedilom 19">
            <a:extLst>
              <a:ext uri="{FF2B5EF4-FFF2-40B4-BE49-F238E27FC236}">
                <a16:creationId xmlns:a16="http://schemas.microsoft.com/office/drawing/2014/main" id="{7D56A445-524C-4D70-8952-DBBD3C9BEF12}"/>
              </a:ext>
            </a:extLst>
          </p:cNvPr>
          <p:cNvSpPr txBox="1"/>
          <p:nvPr/>
        </p:nvSpPr>
        <p:spPr>
          <a:xfrm>
            <a:off x="464024" y="1603886"/>
            <a:ext cx="61913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C00000"/>
                </a:solidFill>
              </a:rPr>
              <a:t>PREHRANSKO DOPOLNILO – PRISOTNOST SILDENAFILA </a:t>
            </a:r>
            <a:r>
              <a:rPr lang="en-GB" sz="1200" dirty="0">
                <a:solidFill>
                  <a:srgbClr val="C00000"/>
                </a:solidFill>
                <a:sym typeface="Wingdings" panose="05000000000000000000" pitchFamily="2" charset="2"/>
              </a:rPr>
              <a:t></a:t>
            </a:r>
            <a:endParaRPr lang="en-GB" sz="1200" dirty="0">
              <a:solidFill>
                <a:srgbClr val="C00000"/>
              </a:solidFill>
            </a:endParaRPr>
          </a:p>
        </p:txBody>
      </p:sp>
      <p:sp>
        <p:nvSpPr>
          <p:cNvPr id="23" name="PoljeZBesedilom 22">
            <a:extLst>
              <a:ext uri="{FF2B5EF4-FFF2-40B4-BE49-F238E27FC236}">
                <a16:creationId xmlns:a16="http://schemas.microsoft.com/office/drawing/2014/main" id="{F5C6DC40-472F-4C57-8133-737FC3B196A3}"/>
              </a:ext>
            </a:extLst>
          </p:cNvPr>
          <p:cNvSpPr txBox="1"/>
          <p:nvPr/>
        </p:nvSpPr>
        <p:spPr>
          <a:xfrm>
            <a:off x="10823464" y="1393503"/>
            <a:ext cx="11900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C00000"/>
                </a:solidFill>
              </a:rPr>
              <a:t>KOZMETIČNI IZDELEK – ZAVAJUJOČE TRDITVE</a:t>
            </a:r>
          </a:p>
        </p:txBody>
      </p:sp>
      <p:sp>
        <p:nvSpPr>
          <p:cNvPr id="24" name="PoljeZBesedilom 23">
            <a:extLst>
              <a:ext uri="{FF2B5EF4-FFF2-40B4-BE49-F238E27FC236}">
                <a16:creationId xmlns:a16="http://schemas.microsoft.com/office/drawing/2014/main" id="{7BF0CCD8-6106-437C-ACE2-9BA1D04B5610}"/>
              </a:ext>
            </a:extLst>
          </p:cNvPr>
          <p:cNvSpPr txBox="1"/>
          <p:nvPr/>
        </p:nvSpPr>
        <p:spPr>
          <a:xfrm>
            <a:off x="10745016" y="4312342"/>
            <a:ext cx="13469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C00000"/>
                </a:solidFill>
              </a:rPr>
              <a:t>IGRAČA/</a:t>
            </a:r>
            <a:br>
              <a:rPr lang="en-GB" sz="1200" dirty="0">
                <a:solidFill>
                  <a:srgbClr val="C00000"/>
                </a:solidFill>
              </a:rPr>
            </a:br>
            <a:r>
              <a:rPr lang="en-GB" sz="1200" dirty="0">
                <a:solidFill>
                  <a:srgbClr val="C00000"/>
                </a:solidFill>
              </a:rPr>
              <a:t>KOZMETIČNI IZDELEK – ZAVAJUJOČE TRDITVE + PRESEŽENE VREDNOSTI KONZERVANSA</a:t>
            </a:r>
          </a:p>
        </p:txBody>
      </p:sp>
      <p:pic>
        <p:nvPicPr>
          <p:cNvPr id="13" name="Slika 12" descr="Slika, ki vsebuje besede besedilo, izrezek&#10;&#10;Opis je samodejno ustvarjen">
            <a:extLst>
              <a:ext uri="{FF2B5EF4-FFF2-40B4-BE49-F238E27FC236}">
                <a16:creationId xmlns:a16="http://schemas.microsoft.com/office/drawing/2014/main" id="{778A4814-4500-48A2-B680-6F8270B769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222" y="376887"/>
            <a:ext cx="1518538" cy="36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484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aven povezovalnik 4">
            <a:extLst>
              <a:ext uri="{FF2B5EF4-FFF2-40B4-BE49-F238E27FC236}">
                <a16:creationId xmlns:a16="http://schemas.microsoft.com/office/drawing/2014/main" id="{3A6D3982-7B41-4E98-8367-D33469B0FB85}"/>
              </a:ext>
            </a:extLst>
          </p:cNvPr>
          <p:cNvCxnSpPr/>
          <p:nvPr/>
        </p:nvCxnSpPr>
        <p:spPr>
          <a:xfrm flipH="1">
            <a:off x="464024" y="773513"/>
            <a:ext cx="113667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ACA9DEDB-7951-4B2B-9E02-1A426A02CAC9}"/>
              </a:ext>
            </a:extLst>
          </p:cNvPr>
          <p:cNvSpPr txBox="1"/>
          <p:nvPr/>
        </p:nvSpPr>
        <p:spPr>
          <a:xfrm>
            <a:off x="464025" y="1139588"/>
            <a:ext cx="29529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ZPS 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 err="1"/>
              <a:t>Neodvisna</a:t>
            </a:r>
            <a:r>
              <a:rPr lang="en-GB" dirty="0"/>
              <a:t> in </a:t>
            </a:r>
            <a:r>
              <a:rPr lang="en-GB" dirty="0" err="1"/>
              <a:t>neprofitna</a:t>
            </a:r>
            <a:r>
              <a:rPr lang="en-GB" dirty="0"/>
              <a:t> </a:t>
            </a:r>
            <a:r>
              <a:rPr lang="en-GB" dirty="0" err="1"/>
              <a:t>organizacija</a:t>
            </a:r>
            <a:r>
              <a:rPr lang="en-GB" dirty="0"/>
              <a:t>, ki </a:t>
            </a:r>
            <a:r>
              <a:rPr lang="en-GB" dirty="0" err="1"/>
              <a:t>slovenskim</a:t>
            </a:r>
            <a:r>
              <a:rPr lang="en-GB" dirty="0"/>
              <a:t> </a:t>
            </a:r>
            <a:r>
              <a:rPr lang="en-GB" dirty="0" err="1"/>
              <a:t>potrošnikom</a:t>
            </a:r>
            <a:r>
              <a:rPr lang="en-GB" dirty="0"/>
              <a:t> </a:t>
            </a:r>
            <a:r>
              <a:rPr lang="en-GB" dirty="0" err="1"/>
              <a:t>omogoča</a:t>
            </a:r>
            <a:r>
              <a:rPr lang="en-GB" dirty="0"/>
              <a:t>  </a:t>
            </a:r>
            <a:r>
              <a:rPr lang="en-GB" dirty="0" err="1"/>
              <a:t>varnejše</a:t>
            </a:r>
            <a:r>
              <a:rPr lang="en-GB" dirty="0"/>
              <a:t> </a:t>
            </a:r>
            <a:r>
              <a:rPr lang="en-GB" dirty="0" err="1"/>
              <a:t>nakupe</a:t>
            </a:r>
            <a:r>
              <a:rPr lang="en-GB" dirty="0"/>
              <a:t>.</a:t>
            </a:r>
            <a:endParaRPr lang="en-GB" sz="1050" dirty="0"/>
          </a:p>
        </p:txBody>
      </p:sp>
      <p:pic>
        <p:nvPicPr>
          <p:cNvPr id="14" name="Picture 2" descr="Image result for konoplja">
            <a:extLst>
              <a:ext uri="{FF2B5EF4-FFF2-40B4-BE49-F238E27FC236}">
                <a16:creationId xmlns:a16="http://schemas.microsoft.com/office/drawing/2014/main" id="{F38E67FF-367F-4316-846C-9A147F1D69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6"/>
          <a:stretch/>
        </p:blipFill>
        <p:spPr bwMode="auto">
          <a:xfrm>
            <a:off x="464024" y="210065"/>
            <a:ext cx="771938" cy="5283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Pravokotnik 20">
            <a:extLst>
              <a:ext uri="{FF2B5EF4-FFF2-40B4-BE49-F238E27FC236}">
                <a16:creationId xmlns:a16="http://schemas.microsoft.com/office/drawing/2014/main" id="{6CF0AF01-9D0F-4307-B147-CB8F89991F03}"/>
              </a:ext>
            </a:extLst>
          </p:cNvPr>
          <p:cNvSpPr/>
          <p:nvPr/>
        </p:nvSpPr>
        <p:spPr>
          <a:xfrm>
            <a:off x="7396069" y="6523323"/>
            <a:ext cx="479593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000" dirty="0">
                <a:solidFill>
                  <a:schemeClr val="bg1">
                    <a:lumMod val="50000"/>
                  </a:schemeClr>
                </a:solidFill>
              </a:rPr>
              <a:t>https://www.zps.si/index.php/hrana-in-pijaa-topmenu-327/odpoklici-2019</a:t>
            </a: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7956FCC2-380F-4CD7-B060-BEC1BCBE62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124" y="1139588"/>
            <a:ext cx="4242644" cy="5432257"/>
          </a:xfrm>
          <a:prstGeom prst="rect">
            <a:avLst/>
          </a:prstGeom>
        </p:spPr>
      </p:pic>
      <p:pic>
        <p:nvPicPr>
          <p:cNvPr id="8" name="Slika 7" descr="Slika, ki vsebuje besede besedilo, izrezek&#10;&#10;Opis je samodejno ustvarjen">
            <a:extLst>
              <a:ext uri="{FF2B5EF4-FFF2-40B4-BE49-F238E27FC236}">
                <a16:creationId xmlns:a16="http://schemas.microsoft.com/office/drawing/2014/main" id="{E5C7E80D-C60B-4C6E-A3B4-3747E1E5D7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222" y="376887"/>
            <a:ext cx="1518538" cy="36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2917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aven povezovalnik 4">
            <a:extLst>
              <a:ext uri="{FF2B5EF4-FFF2-40B4-BE49-F238E27FC236}">
                <a16:creationId xmlns:a16="http://schemas.microsoft.com/office/drawing/2014/main" id="{3A6D3982-7B41-4E98-8367-D33469B0FB85}"/>
              </a:ext>
            </a:extLst>
          </p:cNvPr>
          <p:cNvCxnSpPr/>
          <p:nvPr/>
        </p:nvCxnSpPr>
        <p:spPr>
          <a:xfrm flipH="1">
            <a:off x="464024" y="773513"/>
            <a:ext cx="11366736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PoljeZBesedilom 1">
            <a:extLst>
              <a:ext uri="{FF2B5EF4-FFF2-40B4-BE49-F238E27FC236}">
                <a16:creationId xmlns:a16="http://schemas.microsoft.com/office/drawing/2014/main" id="{D48A77EE-A076-4244-99D0-197B26BBAD86}"/>
              </a:ext>
            </a:extLst>
          </p:cNvPr>
          <p:cNvSpPr txBox="1"/>
          <p:nvPr/>
        </p:nvSpPr>
        <p:spPr>
          <a:xfrm>
            <a:off x="4051048" y="2322743"/>
            <a:ext cx="408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>
                <a:solidFill>
                  <a:schemeClr val="accent6">
                    <a:lumMod val="75000"/>
                  </a:schemeClr>
                </a:solidFill>
              </a:rPr>
              <a:t>HVALA ZA POZORNOST</a:t>
            </a:r>
          </a:p>
        </p:txBody>
      </p: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A98A2A51-6CEC-457F-BFD0-AF064EF2766A}"/>
              </a:ext>
            </a:extLst>
          </p:cNvPr>
          <p:cNvSpPr txBox="1"/>
          <p:nvPr/>
        </p:nvSpPr>
        <p:spPr>
          <a:xfrm>
            <a:off x="3839414" y="4896530"/>
            <a:ext cx="45131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https://4d.rtvslo.si/arhiv/ugriznimo-znanost/174530502</a:t>
            </a:r>
          </a:p>
          <a:p>
            <a:pPr algn="ctr"/>
            <a:endParaRPr lang="en-GB" sz="1400" dirty="0"/>
          </a:p>
          <a:p>
            <a:pPr algn="ctr"/>
            <a:r>
              <a:rPr lang="en-GB" sz="1400" dirty="0"/>
              <a:t>ALI KONOPLJA ZDRAVI?</a:t>
            </a:r>
          </a:p>
        </p:txBody>
      </p:sp>
      <p:pic>
        <p:nvPicPr>
          <p:cNvPr id="1026" name="Picture 2" descr="Image result for UGRIZNIMO ZNANOST KANABINOIDI">
            <a:extLst>
              <a:ext uri="{FF2B5EF4-FFF2-40B4-BE49-F238E27FC236}">
                <a16:creationId xmlns:a16="http://schemas.microsoft.com/office/drawing/2014/main" id="{AF776627-32AC-4603-ACC2-56119E67A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532" y="3409062"/>
            <a:ext cx="2246933" cy="1263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konoplja">
            <a:extLst>
              <a:ext uri="{FF2B5EF4-FFF2-40B4-BE49-F238E27FC236}">
                <a16:creationId xmlns:a16="http://schemas.microsoft.com/office/drawing/2014/main" id="{3304B891-2644-4D3E-855C-F89794F659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6"/>
          <a:stretch/>
        </p:blipFill>
        <p:spPr bwMode="auto">
          <a:xfrm>
            <a:off x="464024" y="210065"/>
            <a:ext cx="771938" cy="5283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Slika 8" descr="Slika, ki vsebuje besede besedilo, izrezek&#10;&#10;Opis je samodejno ustvarjen">
            <a:extLst>
              <a:ext uri="{FF2B5EF4-FFF2-40B4-BE49-F238E27FC236}">
                <a16:creationId xmlns:a16="http://schemas.microsoft.com/office/drawing/2014/main" id="{863EA4FE-35D1-4471-8B17-9E58385F1B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222" y="376887"/>
            <a:ext cx="1518538" cy="36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7214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2438</TotalTime>
  <Words>1572</Words>
  <Application>Microsoft Office PowerPoint</Application>
  <PresentationFormat>Širokozaslonsko</PresentationFormat>
  <Paragraphs>218</Paragraphs>
  <Slides>21</Slides>
  <Notes>1</Notes>
  <HiddenSlides>0</HiddenSlides>
  <MMClips>0</MMClips>
  <ScaleCrop>false</ScaleCrop>
  <HeadingPairs>
    <vt:vector size="6" baseType="variant">
      <vt:variant>
        <vt:lpstr>Uporabljene pisave</vt:lpstr>
      </vt:variant>
      <vt:variant>
        <vt:i4>10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21</vt:i4>
      </vt:variant>
    </vt:vector>
  </HeadingPairs>
  <TitlesOfParts>
    <vt:vector size="32" baseType="lpstr">
      <vt:lpstr>Arial</vt:lpstr>
      <vt:lpstr>Bahnschrift Condensed</vt:lpstr>
      <vt:lpstr>Calibri</vt:lpstr>
      <vt:lpstr>Calibri Light</vt:lpstr>
      <vt:lpstr>Georgia Pro</vt:lpstr>
      <vt:lpstr>Gotham OT</vt:lpstr>
      <vt:lpstr>Gotham OT ExtraLight</vt:lpstr>
      <vt:lpstr>Gotham OT Medium</vt:lpstr>
      <vt:lpstr>Oswald Regular</vt:lpstr>
      <vt:lpstr>Wingdings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ZAKONODAJA NA PODROČJU IZDELKOV IZ KONOPLJE</dc:title>
  <dc:creator>Marjeta Česen</dc:creator>
  <cp:lastModifiedBy>Marjeta Cesen</cp:lastModifiedBy>
  <cp:revision>82</cp:revision>
  <dcterms:created xsi:type="dcterms:W3CDTF">2019-05-09T11:17:17Z</dcterms:created>
  <dcterms:modified xsi:type="dcterms:W3CDTF">2021-11-24T08:59:25Z</dcterms:modified>
</cp:coreProperties>
</file>